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7" r:id="rId2"/>
    <p:sldId id="299" r:id="rId3"/>
    <p:sldId id="291" r:id="rId4"/>
    <p:sldId id="308" r:id="rId5"/>
    <p:sldId id="292" r:id="rId6"/>
    <p:sldId id="309" r:id="rId7"/>
    <p:sldId id="287" r:id="rId8"/>
    <p:sldId id="310" r:id="rId9"/>
    <p:sldId id="293" r:id="rId10"/>
    <p:sldId id="311" r:id="rId11"/>
    <p:sldId id="295" r:id="rId12"/>
    <p:sldId id="305" r:id="rId13"/>
    <p:sldId id="312" r:id="rId14"/>
    <p:sldId id="289" r:id="rId15"/>
    <p:sldId id="313" r:id="rId16"/>
    <p:sldId id="290" r:id="rId17"/>
    <p:sldId id="314" r:id="rId18"/>
    <p:sldId id="258" r:id="rId19"/>
    <p:sldId id="315" r:id="rId20"/>
    <p:sldId id="285" r:id="rId21"/>
    <p:sldId id="316" r:id="rId22"/>
    <p:sldId id="296" r:id="rId23"/>
    <p:sldId id="304" r:id="rId24"/>
    <p:sldId id="317" r:id="rId25"/>
    <p:sldId id="286" r:id="rId26"/>
    <p:sldId id="318" r:id="rId27"/>
    <p:sldId id="294" r:id="rId28"/>
    <p:sldId id="319" r:id="rId29"/>
    <p:sldId id="288" r:id="rId30"/>
    <p:sldId id="321" r:id="rId31"/>
    <p:sldId id="298" r:id="rId32"/>
    <p:sldId id="306" r:id="rId33"/>
    <p:sldId id="320" r:id="rId34"/>
    <p:sldId id="297" r:id="rId35"/>
    <p:sldId id="301" r:id="rId36"/>
    <p:sldId id="302" r:id="rId37"/>
    <p:sldId id="303" r:id="rId38"/>
    <p:sldId id="307" r:id="rId3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E1BBF-EF73-47B1-AE9D-DB58DD5EA118}" type="datetimeFigureOut">
              <a:rPr lang="de-AT" smtClean="0"/>
              <a:pPr/>
              <a:t>08.05.2012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508ED-A71A-4358-B87C-9C9C93FA7BF1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242233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1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10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11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08ED-A71A-4358-B87C-9C9C93FA7BF1}" type="slidenum">
              <a:rPr lang="de-AT" smtClean="0"/>
              <a:pPr/>
              <a:t>12</a:t>
            </a:fld>
            <a:endParaRPr lang="de-A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13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14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15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16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17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18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19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2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20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21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22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08ED-A71A-4358-B87C-9C9C93FA7BF1}" type="slidenum">
              <a:rPr lang="de-AT" smtClean="0"/>
              <a:pPr/>
              <a:t>23</a:t>
            </a:fld>
            <a:endParaRPr lang="de-A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24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25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26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27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28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29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3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30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31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08ED-A71A-4358-B87C-9C9C93FA7BF1}" type="slidenum">
              <a:rPr lang="de-AT" smtClean="0"/>
              <a:pPr/>
              <a:t>32</a:t>
            </a:fld>
            <a:endParaRPr lang="de-A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33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34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08ED-A71A-4358-B87C-9C9C93FA7BF1}" type="slidenum">
              <a:rPr lang="de-AT" smtClean="0"/>
              <a:pPr/>
              <a:t>35</a:t>
            </a:fld>
            <a:endParaRPr lang="de-A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08ED-A71A-4358-B87C-9C9C93FA7BF1}" type="slidenum">
              <a:rPr lang="de-AT" smtClean="0"/>
              <a:pPr/>
              <a:t>36</a:t>
            </a:fld>
            <a:endParaRPr lang="de-A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508ED-A71A-4358-B87C-9C9C93FA7BF1}" type="slidenum">
              <a:rPr lang="de-AT" smtClean="0"/>
              <a:pPr/>
              <a:t>37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4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5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6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8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21B6-E073-476E-87B2-81B8298B4B98}" type="slidenum">
              <a:rPr lang="de-AT" smtClean="0">
                <a:solidFill>
                  <a:prstClr val="black"/>
                </a:solidFill>
              </a:rPr>
              <a:pPr/>
              <a:t>9</a:t>
            </a:fld>
            <a:endParaRPr lang="de-A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5/8/2012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5/8/2012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5/8/2012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5/8/2012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5/8/2012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5/8/2012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5/8/2012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Christl\AppData\Local\Microsoft\Windows\Temporary Internet Files\Content.IE5\H6D6P5YA\MC900370140[1].wmf"/>
          <p:cNvPicPr>
            <a:picLocks noChangeAspect="1" noChangeArrowheads="1"/>
          </p:cNvPicPr>
          <p:nvPr userDrawn="1"/>
        </p:nvPicPr>
        <p:blipFill>
          <a:blip r:embed="rId2" cstate="print">
            <a:lum bright="42000" contrast="3000"/>
          </a:blip>
          <a:srcRect/>
          <a:stretch>
            <a:fillRect/>
          </a:stretch>
        </p:blipFill>
        <p:spPr bwMode="auto">
          <a:xfrm>
            <a:off x="5796136" y="2852936"/>
            <a:ext cx="3168352" cy="334659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5/8/2012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7" name="Picture 2" descr="C:\Users\Christl\AppData\Local\Microsoft\Windows\Temporary Internet Files\Content.IE5\YDBBAHSB\MC900382574[1].jpg"/>
          <p:cNvPicPr>
            <a:picLocks noChangeAspect="1" noChangeArrowheads="1"/>
          </p:cNvPicPr>
          <p:nvPr userDrawn="1"/>
        </p:nvPicPr>
        <p:blipFill>
          <a:blip r:embed="rId3" cstate="print">
            <a:lum bright="33000"/>
          </a:blip>
          <a:srcRect/>
          <a:stretch>
            <a:fillRect/>
          </a:stretch>
        </p:blipFill>
        <p:spPr bwMode="auto">
          <a:xfrm>
            <a:off x="7956376" y="188640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5/8/2012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5/8/2012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5/8/2012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5/8/2012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5/8/2012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5/8/2012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5/8/2012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5/8/2012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Die Millionenshow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Goethe-Gymnasium</a:t>
            </a:r>
          </a:p>
          <a:p>
            <a:r>
              <a:rPr lang="de-DE" dirty="0" smtClean="0"/>
              <a:t>Mädchen der 4E</a:t>
            </a:r>
            <a:endParaRPr lang="de-AT" dirty="0"/>
          </a:p>
        </p:txBody>
      </p:sp>
      <p:pic>
        <p:nvPicPr>
          <p:cNvPr id="4" name="Bild 2" descr="LS00329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764704"/>
            <a:ext cx="1803603" cy="3140968"/>
          </a:xfrm>
          <a:prstGeom prst="rect">
            <a:avLst/>
          </a:prstGeom>
        </p:spPr>
      </p:pic>
      <p:pic>
        <p:nvPicPr>
          <p:cNvPr id="5" name="Bild 2" descr="LS00329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884973">
            <a:off x="6991154" y="2507888"/>
            <a:ext cx="1612586" cy="2808312"/>
          </a:xfrm>
          <a:prstGeom prst="rect">
            <a:avLst/>
          </a:prstGeom>
        </p:spPr>
      </p:pic>
      <p:pic>
        <p:nvPicPr>
          <p:cNvPr id="6" name="Bild 3" descr="LS00342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4461">
            <a:off x="4247784" y="3845211"/>
            <a:ext cx="1003566" cy="20553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err="1"/>
              <a:t>What’s</a:t>
            </a:r>
            <a:r>
              <a:rPr lang="de-AT" sz="2800" dirty="0"/>
              <a:t> </a:t>
            </a:r>
            <a:r>
              <a:rPr lang="de-AT" sz="2800" dirty="0" err="1"/>
              <a:t>part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a </a:t>
            </a:r>
            <a:r>
              <a:rPr lang="de-AT" sz="2800" dirty="0" err="1"/>
              <a:t>bookbinder’s</a:t>
            </a:r>
            <a:r>
              <a:rPr lang="de-AT" sz="2800" dirty="0"/>
              <a:t> </a:t>
            </a:r>
            <a:r>
              <a:rPr lang="de-AT" sz="2800" dirty="0" err="1"/>
              <a:t>job</a:t>
            </a:r>
            <a:r>
              <a:rPr lang="de-AT" sz="2800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Production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printed</a:t>
            </a:r>
            <a:r>
              <a:rPr lang="de-AT" sz="2800" dirty="0"/>
              <a:t> </a:t>
            </a:r>
            <a:r>
              <a:rPr lang="de-AT" sz="2800" dirty="0" err="1"/>
              <a:t>matters</a:t>
            </a:r>
            <a:endParaRPr lang="de-AT" sz="2800" dirty="0"/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Composing</a:t>
            </a:r>
            <a:r>
              <a:rPr lang="de-AT" sz="2800" dirty="0"/>
              <a:t> </a:t>
            </a:r>
            <a:r>
              <a:rPr lang="de-AT" sz="2800" dirty="0" err="1"/>
              <a:t>texts</a:t>
            </a:r>
            <a:endParaRPr lang="de-AT" sz="2800" dirty="0"/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/>
              <a:t>Writing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blurb</a:t>
            </a:r>
            <a:endParaRPr lang="de-AT" sz="2800" dirty="0"/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Production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book</a:t>
            </a:r>
            <a:r>
              <a:rPr lang="de-AT" sz="2800" dirty="0"/>
              <a:t> </a:t>
            </a:r>
            <a:r>
              <a:rPr lang="de-AT" sz="2800" dirty="0" err="1"/>
              <a:t>cover</a:t>
            </a:r>
            <a:endParaRPr lang="de-AT" sz="2800" dirty="0"/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5</a:t>
            </a:r>
            <a:endParaRPr lang="de-AT" dirty="0"/>
          </a:p>
        </p:txBody>
      </p:sp>
      <p:sp>
        <p:nvSpPr>
          <p:cNvPr id="10" name="Explosion 2 9">
            <a:hlinkClick r:id="" action="ppaction://hlinkshowjump?jump=nextslide"/>
          </p:cNvPr>
          <p:cNvSpPr/>
          <p:nvPr/>
        </p:nvSpPr>
        <p:spPr>
          <a:xfrm>
            <a:off x="8172400" y="6021288"/>
            <a:ext cx="720080" cy="57606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76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sz="2800" dirty="0" smtClean="0">
                <a:latin typeface="Century Gothic" pitchFamily="34" charset="0"/>
                <a:cs typeface="Calibri" pitchFamily="34" charset="0"/>
              </a:rPr>
              <a:t>Was gehört zur Aufgabe eines Buchbinders?</a:t>
            </a:r>
            <a:endParaRPr lang="de-AT" sz="2800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smtClean="0">
                <a:latin typeface="Calibri" pitchFamily="34" charset="0"/>
                <a:cs typeface="Calibri" pitchFamily="34" charset="0"/>
                <a:hlinkClick r:id="rId3" action="ppaction://hlinksldjump"/>
              </a:rPr>
              <a:t>Herstellung von Druckerzeugnissen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smtClean="0">
                <a:latin typeface="Calibri" pitchFamily="34" charset="0"/>
                <a:cs typeface="Calibri" pitchFamily="34" charset="0"/>
                <a:hlinkClick r:id="rId3" action="ppaction://hlinksldjump"/>
              </a:rPr>
              <a:t>Verfassen von Texten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smtClean="0">
                <a:latin typeface="Calibri" pitchFamily="34" charset="0"/>
                <a:cs typeface="Calibri" pitchFamily="34" charset="0"/>
                <a:hlinkClick r:id="rId3" action="ppaction://hlinksldjump"/>
              </a:rPr>
              <a:t>Schreiben des Klappentextes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smtClean="0">
                <a:latin typeface="Calibri" pitchFamily="34" charset="0"/>
                <a:cs typeface="Calibri" pitchFamily="34" charset="0"/>
                <a:hlinkClick r:id="rId4" action="ppaction://hlinksldjump"/>
              </a:rPr>
              <a:t>Herstellung des Bucheinbandes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  <a:endParaRPr lang="de-AT" dirty="0"/>
          </a:p>
        </p:txBody>
      </p:sp>
      <p:sp>
        <p:nvSpPr>
          <p:cNvPr id="10" name="Pfeil nach rechts 9"/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dirty="0" smtClean="0"/>
              <a:t>Zwischenstufe</a:t>
            </a:r>
            <a:endParaRPr lang="de-AT" dirty="0"/>
          </a:p>
        </p:txBody>
      </p:sp>
      <p:pic>
        <p:nvPicPr>
          <p:cNvPr id="3" name="Picture 19" descr="C:\Users\Christl\AppData\Local\Microsoft\Windows\Temporary Internet Files\Content.IE5\749EEU9J\MC9004105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118603"/>
            <a:ext cx="3559521" cy="3428246"/>
          </a:xfrm>
          <a:prstGeom prst="rect">
            <a:avLst/>
          </a:prstGeom>
          <a:noFill/>
        </p:spPr>
      </p:pic>
      <p:pic>
        <p:nvPicPr>
          <p:cNvPr id="4" name="Picture 5" descr="C:\Users\Christl\AppData\Local\Microsoft\Windows\Temporary Internet Files\Content.IE5\749EEU9J\MC90044202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940152" y="2996952"/>
            <a:ext cx="1944216" cy="1901825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197249" y="476672"/>
            <a:ext cx="8749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Du hast etwas gewonnen</a:t>
            </a:r>
            <a:endParaRPr lang="de-DE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Pfeil nach rechts 5">
            <a:hlinkClick r:id="" action="ppaction://hlinkshowjump?jump=nextslide"/>
          </p:cNvPr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11078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 err="1"/>
              <a:t>Which</a:t>
            </a:r>
            <a:r>
              <a:rPr lang="de-AT" sz="2800" dirty="0"/>
              <a:t> </a:t>
            </a:r>
            <a:r>
              <a:rPr lang="de-AT" sz="2800" dirty="0" err="1"/>
              <a:t>job</a:t>
            </a:r>
            <a:r>
              <a:rPr lang="de-AT" sz="2800" dirty="0"/>
              <a:t> </a:t>
            </a:r>
            <a:r>
              <a:rPr lang="de-AT" sz="2800" dirty="0" err="1"/>
              <a:t>doesn’t</a:t>
            </a:r>
            <a:r>
              <a:rPr lang="de-AT" sz="2800" dirty="0"/>
              <a:t> </a:t>
            </a:r>
            <a:r>
              <a:rPr lang="de-AT" sz="2800" dirty="0" err="1"/>
              <a:t>require</a:t>
            </a:r>
            <a:r>
              <a:rPr lang="de-AT" sz="2800" dirty="0"/>
              <a:t> professional </a:t>
            </a:r>
            <a:r>
              <a:rPr lang="de-AT" sz="2800" dirty="0" err="1"/>
              <a:t>education</a:t>
            </a:r>
            <a:r>
              <a:rPr lang="de-AT" sz="2800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err="1"/>
              <a:t>bookbinder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err="1"/>
              <a:t>author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err="1"/>
              <a:t>teacher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err="1"/>
              <a:t>publisher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6</a:t>
            </a:r>
            <a:endParaRPr lang="de-AT" dirty="0"/>
          </a:p>
        </p:txBody>
      </p:sp>
      <p:sp>
        <p:nvSpPr>
          <p:cNvPr id="10" name="Explosion 2 9">
            <a:hlinkClick r:id="" action="ppaction://hlinkshowjump?jump=nextslide"/>
          </p:cNvPr>
          <p:cNvSpPr/>
          <p:nvPr/>
        </p:nvSpPr>
        <p:spPr>
          <a:xfrm>
            <a:off x="8172400" y="6021288"/>
            <a:ext cx="720080" cy="57606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29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 smtClean="0"/>
              <a:t>Für welchen Beruf braucht man keine Ausbildung?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smtClean="0">
                <a:solidFill>
                  <a:schemeClr val="tx1"/>
                </a:solidFill>
                <a:hlinkClick r:id="rId3" action="ppaction://hlinksldjump"/>
              </a:rPr>
              <a:t>Buchbinder </a:t>
            </a:r>
            <a:r>
              <a:rPr lang="de-AT" sz="2400" dirty="0" smtClean="0">
                <a:solidFill>
                  <a:schemeClr val="tx1"/>
                </a:solidFill>
                <a:hlinkClick r:id="rId3" action="ppaction://hlinksldjump"/>
              </a:rPr>
              <a:t> </a:t>
            </a:r>
            <a:endParaRPr lang="de-AT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solidFill>
                  <a:schemeClr val="tx1"/>
                </a:solidFill>
                <a:hlinkClick r:id="rId4" action="ppaction://hlinksldjump"/>
              </a:rPr>
              <a:t>Schriftsteller</a:t>
            </a:r>
            <a:r>
              <a:rPr lang="de-AT" sz="2800" dirty="0">
                <a:solidFill>
                  <a:schemeClr val="tx1"/>
                </a:solidFill>
              </a:rPr>
              <a:t> </a:t>
            </a:r>
            <a:endParaRPr lang="de-AT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solidFill>
                  <a:schemeClr val="tx1"/>
                </a:solidFill>
                <a:hlinkClick r:id="rId4" action="ppaction://hlinksldjump"/>
              </a:rPr>
              <a:t>Lehrer</a:t>
            </a:r>
            <a:endParaRPr lang="de-AT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solidFill>
                  <a:schemeClr val="tx1"/>
                </a:solidFill>
                <a:hlinkClick r:id="rId3" action="ppaction://hlinksldjump"/>
              </a:rPr>
              <a:t>Verleger</a:t>
            </a:r>
            <a:endParaRPr lang="de-AT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6</a:t>
            </a:r>
            <a:endParaRPr lang="de-AT" dirty="0"/>
          </a:p>
        </p:txBody>
      </p:sp>
      <p:sp>
        <p:nvSpPr>
          <p:cNvPr id="10" name="Pfeil nach rechts 9">
            <a:hlinkClick r:id="" action="ppaction://hlinkshowjump?jump=nextslide"/>
          </p:cNvPr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 err="1"/>
              <a:t>Which</a:t>
            </a:r>
            <a:r>
              <a:rPr lang="de-AT" sz="2800" dirty="0"/>
              <a:t> </a:t>
            </a:r>
            <a:r>
              <a:rPr lang="de-AT" sz="2800" dirty="0" err="1"/>
              <a:t>job</a:t>
            </a:r>
            <a:r>
              <a:rPr lang="de-AT" sz="2800" dirty="0"/>
              <a:t> </a:t>
            </a:r>
            <a:r>
              <a:rPr lang="de-AT" sz="2800" dirty="0" err="1"/>
              <a:t>requires</a:t>
            </a:r>
            <a:r>
              <a:rPr lang="de-AT" sz="2800" dirty="0"/>
              <a:t> a </a:t>
            </a:r>
            <a:r>
              <a:rPr lang="de-AT" sz="2800" dirty="0" err="1"/>
              <a:t>degree</a:t>
            </a:r>
            <a:r>
              <a:rPr lang="de-AT" sz="2800" dirty="0"/>
              <a:t> in German </a:t>
            </a:r>
            <a:r>
              <a:rPr lang="de-AT" sz="2800" dirty="0" err="1"/>
              <a:t>studies</a:t>
            </a:r>
            <a:r>
              <a:rPr lang="de-AT" sz="2800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de-AT" sz="2800" dirty="0" err="1"/>
              <a:t>journalist</a:t>
            </a:r>
            <a:endParaRPr lang="de-AT" sz="2800" dirty="0"/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de-AT" sz="2800" dirty="0" err="1"/>
              <a:t>lawyer</a:t>
            </a:r>
            <a:endParaRPr lang="de-AT" sz="2800" dirty="0"/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err="1"/>
              <a:t>restorer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err="1"/>
              <a:t>book</a:t>
            </a:r>
            <a:r>
              <a:rPr lang="de-AT" sz="2800" dirty="0"/>
              <a:t> </a:t>
            </a:r>
            <a:r>
              <a:rPr lang="de-AT" sz="2800" dirty="0" err="1"/>
              <a:t>illustrator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7</a:t>
            </a:r>
            <a:endParaRPr lang="de-AT" dirty="0"/>
          </a:p>
        </p:txBody>
      </p:sp>
      <p:sp>
        <p:nvSpPr>
          <p:cNvPr id="10" name="Explosion 2 9">
            <a:hlinkClick r:id="" action="ppaction://hlinkshowjump?jump=nextslide"/>
          </p:cNvPr>
          <p:cNvSpPr/>
          <p:nvPr/>
        </p:nvSpPr>
        <p:spPr>
          <a:xfrm>
            <a:off x="8172400" y="6021288"/>
            <a:ext cx="720080" cy="57606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614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solidFill>
                  <a:schemeClr val="tx1"/>
                </a:solidFill>
                <a:hlinkClick r:id="rId3" action="ppaction://hlinksldjump"/>
              </a:rPr>
              <a:t>Journalist</a:t>
            </a:r>
            <a:r>
              <a:rPr lang="de-AT" sz="2400" dirty="0">
                <a:solidFill>
                  <a:schemeClr val="tx1"/>
                </a:solidFill>
              </a:rPr>
              <a:t> </a:t>
            </a:r>
            <a:endParaRPr lang="de-AT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solidFill>
                  <a:schemeClr val="tx1"/>
                </a:solidFill>
                <a:hlinkClick r:id="rId4" action="ppaction://hlinksldjump"/>
              </a:rPr>
              <a:t>Jurist</a:t>
            </a:r>
            <a:endParaRPr lang="de-AT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solidFill>
                  <a:schemeClr val="tx1"/>
                </a:solidFill>
                <a:hlinkClick r:id="rId4" action="ppaction://hlinksldjump"/>
              </a:rPr>
              <a:t>Restaurator</a:t>
            </a:r>
            <a:endParaRPr lang="de-AT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smtClean="0">
                <a:solidFill>
                  <a:schemeClr val="tx1"/>
                </a:solidFill>
                <a:hlinkClick r:id="rId4" action="ppaction://hlinksldjump"/>
              </a:rPr>
              <a:t>Buchillustrator</a:t>
            </a:r>
            <a:endParaRPr lang="de-AT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 smtClean="0"/>
              <a:t>Für welchen Beruf könnte ein Germanistikstudium Voraussetzung sein? </a:t>
            </a:r>
            <a:endParaRPr lang="de-AT" sz="28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7</a:t>
            </a:r>
            <a:endParaRPr lang="de-AT" dirty="0"/>
          </a:p>
        </p:txBody>
      </p:sp>
      <p:sp>
        <p:nvSpPr>
          <p:cNvPr id="11" name="Pfeil nach rechts 10">
            <a:hlinkClick r:id="" action="ppaction://hlinkshowjump?jump=nextslide"/>
          </p:cNvPr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err="1"/>
              <a:t>How</a:t>
            </a:r>
            <a:r>
              <a:rPr lang="de-AT" sz="2800" dirty="0"/>
              <a:t> do </a:t>
            </a:r>
            <a:r>
              <a:rPr lang="de-AT" sz="2800" dirty="0" err="1"/>
              <a:t>the</a:t>
            </a:r>
            <a:r>
              <a:rPr lang="de-AT" sz="2800" dirty="0"/>
              <a:t> Swiss </a:t>
            </a:r>
            <a:r>
              <a:rPr lang="de-AT" sz="2800" dirty="0" err="1"/>
              <a:t>refer</a:t>
            </a:r>
            <a:r>
              <a:rPr lang="de-AT" sz="2800" dirty="0"/>
              <a:t> </a:t>
            </a:r>
            <a:r>
              <a:rPr lang="de-AT" sz="2800" dirty="0" err="1"/>
              <a:t>to</a:t>
            </a:r>
            <a:r>
              <a:rPr lang="de-AT" sz="2800" dirty="0"/>
              <a:t> </a:t>
            </a:r>
            <a:r>
              <a:rPr lang="de-AT" sz="2800" dirty="0" err="1" smtClean="0"/>
              <a:t>printers</a:t>
            </a:r>
            <a:r>
              <a:rPr lang="de-AT" sz="2800" dirty="0" smtClean="0"/>
              <a:t> (</a:t>
            </a:r>
            <a:r>
              <a:rPr lang="de-AT" sz="2800" dirty="0" err="1" smtClean="0"/>
              <a:t>job</a:t>
            </a:r>
            <a:r>
              <a:rPr lang="de-AT" sz="2800" dirty="0" smtClean="0"/>
              <a:t>)?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err="1"/>
              <a:t>printer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err="1"/>
              <a:t>printing</a:t>
            </a:r>
            <a:r>
              <a:rPr lang="de-AT" sz="2800" dirty="0"/>
              <a:t> </a:t>
            </a:r>
            <a:r>
              <a:rPr lang="de-AT" sz="2800" dirty="0" err="1"/>
              <a:t>technique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err="1"/>
              <a:t>printing</a:t>
            </a:r>
            <a:r>
              <a:rPr lang="de-AT" sz="2800" dirty="0"/>
              <a:t> </a:t>
            </a:r>
            <a:r>
              <a:rPr lang="de-AT" sz="2800" dirty="0" err="1"/>
              <a:t>technologist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de-AT" sz="2800" dirty="0" err="1" smtClean="0"/>
              <a:t>printing</a:t>
            </a:r>
            <a:r>
              <a:rPr lang="de-AT" sz="2800" dirty="0" smtClean="0"/>
              <a:t> </a:t>
            </a:r>
            <a:r>
              <a:rPr lang="de-AT" sz="2800" dirty="0" err="1"/>
              <a:t>technician</a:t>
            </a:r>
            <a:endParaRPr lang="de-AT" sz="2800" dirty="0"/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8</a:t>
            </a:r>
            <a:endParaRPr lang="de-AT" dirty="0"/>
          </a:p>
        </p:txBody>
      </p:sp>
      <p:sp>
        <p:nvSpPr>
          <p:cNvPr id="10" name="Explosion 2 9">
            <a:hlinkClick r:id="" action="ppaction://hlinkshowjump?jump=nextslide"/>
          </p:cNvPr>
          <p:cNvSpPr/>
          <p:nvPr/>
        </p:nvSpPr>
        <p:spPr>
          <a:xfrm>
            <a:off x="8172400" y="6021288"/>
            <a:ext cx="720080" cy="57606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457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Century Gothic" pitchFamily="34" charset="0"/>
                <a:cs typeface="Calibri" pitchFamily="34" charset="0"/>
              </a:rPr>
              <a:t>Wie lautet in der Schweiz die Berufsbezeichnung für Drucker?</a:t>
            </a:r>
            <a:endParaRPr lang="de-AT" sz="2800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3" action="ppaction://hlinksldjump"/>
              </a:rPr>
              <a:t>Drucker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3" action="ppaction://hlinksldjump"/>
              </a:rPr>
              <a:t>Drucktechnik</a:t>
            </a:r>
            <a:r>
              <a:rPr lang="de-AT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4" action="ppaction://hlinksldjump"/>
              </a:rPr>
              <a:t>Drucktechnologe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3" action="ppaction://hlinksldjump"/>
              </a:rPr>
              <a:t>Drucktechniker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8</a:t>
            </a:r>
            <a:endParaRPr lang="de-AT" dirty="0"/>
          </a:p>
        </p:txBody>
      </p:sp>
      <p:sp>
        <p:nvSpPr>
          <p:cNvPr id="10" name="Pfeil nach rechts 9">
            <a:hlinkClick r:id="" action="ppaction://hlinkshowjump?jump=nextslide"/>
          </p:cNvPr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 err="1"/>
              <a:t>Where</a:t>
            </a:r>
            <a:r>
              <a:rPr lang="de-AT" sz="2800" dirty="0"/>
              <a:t> was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art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book</a:t>
            </a:r>
            <a:r>
              <a:rPr lang="de-AT" sz="2800" dirty="0"/>
              <a:t> </a:t>
            </a:r>
            <a:r>
              <a:rPr lang="de-AT" sz="2800" dirty="0" err="1"/>
              <a:t>binding</a:t>
            </a:r>
            <a:r>
              <a:rPr lang="de-AT" sz="2800" dirty="0"/>
              <a:t>  </a:t>
            </a:r>
            <a:r>
              <a:rPr lang="de-AT" sz="2800" dirty="0" err="1"/>
              <a:t>invented</a:t>
            </a:r>
            <a:r>
              <a:rPr lang="de-AT" sz="2800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/>
              <a:t>in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library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/>
              <a:t>in a </a:t>
            </a:r>
            <a:r>
              <a:rPr lang="de-AT" sz="2800" dirty="0" err="1"/>
              <a:t>monastery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/>
              <a:t>in a </a:t>
            </a:r>
            <a:r>
              <a:rPr lang="de-AT" sz="2800" dirty="0" err="1"/>
              <a:t>workshop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/>
              <a:t>in a </a:t>
            </a:r>
            <a:r>
              <a:rPr lang="de-AT" sz="2800" dirty="0" err="1"/>
              <a:t>manufacture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9</a:t>
            </a:r>
            <a:endParaRPr lang="de-AT" dirty="0"/>
          </a:p>
        </p:txBody>
      </p:sp>
      <p:sp>
        <p:nvSpPr>
          <p:cNvPr id="10" name="Explosion 2 9">
            <a:hlinkClick r:id="" action="ppaction://hlinkshowjump?jump=nextslide"/>
          </p:cNvPr>
          <p:cNvSpPr/>
          <p:nvPr/>
        </p:nvSpPr>
        <p:spPr>
          <a:xfrm>
            <a:off x="8172400" y="6021288"/>
            <a:ext cx="720080" cy="57606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951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/>
              <a:t>Who </a:t>
            </a:r>
            <a:r>
              <a:rPr lang="de-AT" sz="2800" dirty="0" err="1"/>
              <a:t>makes</a:t>
            </a:r>
            <a:r>
              <a:rPr lang="de-AT" sz="2800" dirty="0"/>
              <a:t> </a:t>
            </a:r>
            <a:r>
              <a:rPr lang="de-AT" sz="2800" dirty="0" err="1"/>
              <a:t>up</a:t>
            </a:r>
            <a:r>
              <a:rPr lang="de-AT" sz="2800" dirty="0"/>
              <a:t> </a:t>
            </a:r>
            <a:r>
              <a:rPr lang="de-AT" sz="2800" dirty="0" err="1"/>
              <a:t>stories</a:t>
            </a:r>
            <a:r>
              <a:rPr lang="de-AT" sz="2800" dirty="0"/>
              <a:t> in </a:t>
            </a:r>
            <a:r>
              <a:rPr lang="de-AT" sz="2800" dirty="0" err="1"/>
              <a:t>order</a:t>
            </a:r>
            <a:r>
              <a:rPr lang="de-AT" sz="2800" dirty="0"/>
              <a:t> </a:t>
            </a:r>
            <a:r>
              <a:rPr lang="de-AT" sz="2800" dirty="0" err="1"/>
              <a:t>to</a:t>
            </a:r>
            <a:r>
              <a:rPr lang="de-AT" sz="2800" dirty="0"/>
              <a:t> </a:t>
            </a:r>
            <a:r>
              <a:rPr lang="de-AT" sz="2800" dirty="0" err="1"/>
              <a:t>earn</a:t>
            </a:r>
            <a:r>
              <a:rPr lang="de-AT" sz="2800" dirty="0"/>
              <a:t> </a:t>
            </a:r>
            <a:r>
              <a:rPr lang="de-AT" sz="2800" dirty="0" err="1"/>
              <a:t>money</a:t>
            </a:r>
            <a:r>
              <a:rPr lang="de-AT" sz="2800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Teachers</a:t>
            </a:r>
            <a:endParaRPr lang="de-AT" sz="2800" dirty="0"/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Authors</a:t>
            </a:r>
            <a:endParaRPr lang="de-AT" sz="2800" dirty="0"/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Nursery</a:t>
            </a:r>
            <a:r>
              <a:rPr lang="de-AT" sz="2800" dirty="0"/>
              <a:t> </a:t>
            </a:r>
            <a:r>
              <a:rPr lang="de-AT" sz="2800" dirty="0" err="1"/>
              <a:t>school</a:t>
            </a:r>
            <a:r>
              <a:rPr lang="de-AT" sz="2800" dirty="0"/>
              <a:t> </a:t>
            </a:r>
            <a:r>
              <a:rPr lang="de-AT" sz="2800" dirty="0" err="1"/>
              <a:t>teachers</a:t>
            </a:r>
            <a:endParaRPr lang="de-AT" sz="2800" dirty="0"/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smtClean="0">
                <a:latin typeface="Century Gothic" pitchFamily="34" charset="0"/>
                <a:cs typeface="Calibri" pitchFamily="34" charset="0"/>
              </a:rPr>
              <a:t>Book </a:t>
            </a:r>
            <a:r>
              <a:rPr lang="de-AT" sz="2800" dirty="0" err="1" smtClean="0">
                <a:latin typeface="Century Gothic" pitchFamily="34" charset="0"/>
                <a:cs typeface="Calibri" pitchFamily="34" charset="0"/>
              </a:rPr>
              <a:t>sellers</a:t>
            </a:r>
            <a:endParaRPr lang="de-AT" sz="2800" dirty="0">
              <a:latin typeface="Century Gothic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AT" dirty="0"/>
          </a:p>
        </p:txBody>
      </p:sp>
      <p:sp>
        <p:nvSpPr>
          <p:cNvPr id="5" name="Explosion 2 4">
            <a:hlinkClick r:id="" action="ppaction://hlinkshowjump?jump=nextslide"/>
          </p:cNvPr>
          <p:cNvSpPr/>
          <p:nvPr/>
        </p:nvSpPr>
        <p:spPr>
          <a:xfrm>
            <a:off x="8172400" y="6021288"/>
            <a:ext cx="720080" cy="57606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>
                <a:latin typeface="Century Gothic" pitchFamily="34" charset="0"/>
              </a:rPr>
              <a:t>Wo wurde die Kunst des Buchbindens erfunden?</a:t>
            </a:r>
            <a:endParaRPr lang="de-AT" sz="2800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3" action="ppaction://hlinksldjump"/>
              </a:rPr>
              <a:t>In </a:t>
            </a:r>
            <a:r>
              <a:rPr lang="de-DE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3" action="ppaction://hlinksldjump"/>
              </a:rPr>
              <a:t>einer Bibliothek 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4" action="ppaction://hlinksldjump"/>
              </a:rPr>
              <a:t>In einem Kloster</a:t>
            </a:r>
            <a:endParaRPr lang="de-DE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3" action="ppaction://hlinksldjump"/>
              </a:rPr>
              <a:t>In einer Werkstätte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3" action="ppaction://hlinksldjump"/>
              </a:rPr>
              <a:t>In einer Manufaktur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  <a:endParaRPr lang="de-AT" dirty="0"/>
          </a:p>
        </p:txBody>
      </p:sp>
      <p:sp>
        <p:nvSpPr>
          <p:cNvPr id="10" name="Pfeil nach rechts 9">
            <a:hlinkClick r:id="" action="ppaction://hlinkshowjump?jump=nextslide"/>
          </p:cNvPr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A </a:t>
            </a:r>
            <a:r>
              <a:rPr lang="de-AT" sz="2800" dirty="0" err="1"/>
              <a:t>restorer</a:t>
            </a:r>
            <a:r>
              <a:rPr lang="de-AT" sz="2800" dirty="0"/>
              <a:t> </a:t>
            </a:r>
            <a:r>
              <a:rPr lang="de-AT" sz="2800" dirty="0" err="1"/>
              <a:t>deals</a:t>
            </a:r>
            <a:r>
              <a:rPr lang="de-AT" sz="2800" dirty="0"/>
              <a:t> </a:t>
            </a:r>
            <a:r>
              <a:rPr lang="de-AT" sz="2800" dirty="0" err="1"/>
              <a:t>with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/>
              <a:t>The </a:t>
            </a:r>
            <a:r>
              <a:rPr lang="de-AT" sz="2800" dirty="0" err="1"/>
              <a:t>selling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books</a:t>
            </a:r>
            <a:endParaRPr lang="de-AT" sz="2800" dirty="0"/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/>
              <a:t>The </a:t>
            </a:r>
            <a:r>
              <a:rPr lang="de-AT" sz="2800" dirty="0" err="1"/>
              <a:t>writing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books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/>
              <a:t>The </a:t>
            </a:r>
            <a:r>
              <a:rPr lang="de-AT" sz="2800" dirty="0" err="1"/>
              <a:t>preservation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books</a:t>
            </a:r>
            <a:endParaRPr lang="de-AT" sz="2800" dirty="0"/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/>
              <a:t>The </a:t>
            </a:r>
            <a:r>
              <a:rPr lang="de-AT" sz="2800" dirty="0" err="1"/>
              <a:t>translation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books</a:t>
            </a:r>
            <a:endParaRPr lang="de-AT" sz="2800" dirty="0"/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10</a:t>
            </a:r>
            <a:endParaRPr lang="de-AT" dirty="0"/>
          </a:p>
        </p:txBody>
      </p:sp>
      <p:sp>
        <p:nvSpPr>
          <p:cNvPr id="10" name="Explosion 2 9">
            <a:hlinkClick r:id="" action="ppaction://hlinkshowjump?jump=nextslide"/>
          </p:cNvPr>
          <p:cNvSpPr/>
          <p:nvPr/>
        </p:nvSpPr>
        <p:spPr>
          <a:xfrm>
            <a:off x="8172400" y="6021288"/>
            <a:ext cx="720080" cy="57606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6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Womit beschäftigt sich ein Restaurator?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smtClean="0">
                <a:latin typeface="Calibri" pitchFamily="34" charset="0"/>
                <a:cs typeface="Calibri" pitchFamily="34" charset="0"/>
                <a:hlinkClick r:id="rId3" action="ppaction://hlinksldjump"/>
              </a:rPr>
              <a:t>Mit dem Verkauf von Büchern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>
                <a:latin typeface="Calibri" pitchFamily="34" charset="0"/>
                <a:cs typeface="Calibri" pitchFamily="34" charset="0"/>
                <a:hlinkClick r:id="rId3" action="ppaction://hlinksldjump"/>
              </a:rPr>
              <a:t>Mit dem Schreiben von </a:t>
            </a:r>
            <a:r>
              <a:rPr lang="de-DE" sz="2800" dirty="0" smtClean="0">
                <a:latin typeface="Calibri" pitchFamily="34" charset="0"/>
                <a:cs typeface="Calibri" pitchFamily="34" charset="0"/>
                <a:hlinkClick r:id="rId3" action="ppaction://hlinksldjump"/>
              </a:rPr>
              <a:t>Büchern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>
                <a:latin typeface="Calibri" pitchFamily="34" charset="0"/>
                <a:cs typeface="Calibri" pitchFamily="34" charset="0"/>
                <a:hlinkClick r:id="rId4" action="ppaction://hlinksldjump"/>
              </a:rPr>
              <a:t>Mit der Erhaltung von Büchern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smtClean="0">
                <a:latin typeface="Calibri" pitchFamily="34" charset="0"/>
                <a:cs typeface="Calibri" pitchFamily="34" charset="0"/>
                <a:hlinkClick r:id="rId3" action="ppaction://hlinksldjump"/>
              </a:rPr>
              <a:t>Mit dem Übersetzen von Büchern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10</a:t>
            </a:r>
            <a:endParaRPr lang="de-AT" dirty="0"/>
          </a:p>
        </p:txBody>
      </p:sp>
      <p:sp>
        <p:nvSpPr>
          <p:cNvPr id="10" name="Pfeil nach rechts 9">
            <a:hlinkClick r:id="" action="ppaction://hlinkshowjump?jump=nextslide"/>
          </p:cNvPr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dirty="0" smtClean="0"/>
              <a:t>Zwischenstufe</a:t>
            </a:r>
            <a:endParaRPr lang="de-AT" dirty="0"/>
          </a:p>
        </p:txBody>
      </p:sp>
      <p:pic>
        <p:nvPicPr>
          <p:cNvPr id="3" name="Picture 19" descr="C:\Users\Christl\AppData\Local\Microsoft\Windows\Temporary Internet Files\Content.IE5\749EEU9J\MC9004105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118603"/>
            <a:ext cx="3559521" cy="3428246"/>
          </a:xfrm>
          <a:prstGeom prst="rect">
            <a:avLst/>
          </a:prstGeom>
          <a:noFill/>
        </p:spPr>
      </p:pic>
      <p:pic>
        <p:nvPicPr>
          <p:cNvPr id="4" name="Picture 5" descr="C:\Users\Christl\AppData\Local\Microsoft\Windows\Temporary Internet Files\Content.IE5\749EEU9J\MC90044202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940152" y="2996952"/>
            <a:ext cx="1944216" cy="1901825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197249" y="476672"/>
            <a:ext cx="8749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Du hast etwas gewonnen</a:t>
            </a:r>
            <a:endParaRPr lang="de-DE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Pfeil nach rechts 5">
            <a:hlinkClick r:id="" action="ppaction://hlinkshowjump?jump=nextslide"/>
          </p:cNvPr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err="1"/>
              <a:t>What</a:t>
            </a:r>
            <a:r>
              <a:rPr lang="de-AT" sz="2800" dirty="0"/>
              <a:t> </a:t>
            </a:r>
            <a:r>
              <a:rPr lang="de-AT" sz="2800" dirty="0" err="1"/>
              <a:t>does</a:t>
            </a:r>
            <a:r>
              <a:rPr lang="de-AT" sz="2800" dirty="0"/>
              <a:t> a </a:t>
            </a:r>
            <a:r>
              <a:rPr lang="de-AT" sz="2800" dirty="0" err="1" smtClean="0"/>
              <a:t>lector</a:t>
            </a:r>
            <a:r>
              <a:rPr lang="de-AT" sz="2800" dirty="0" smtClean="0"/>
              <a:t> </a:t>
            </a:r>
            <a:r>
              <a:rPr lang="de-AT" sz="2800" dirty="0" err="1" smtClean="0"/>
              <a:t>primarily</a:t>
            </a:r>
            <a:r>
              <a:rPr lang="de-AT" sz="2800" dirty="0" smtClean="0"/>
              <a:t> </a:t>
            </a:r>
            <a:r>
              <a:rPr lang="de-AT" sz="2800" dirty="0"/>
              <a:t>deal </a:t>
            </a:r>
            <a:r>
              <a:rPr lang="de-AT" sz="2800" dirty="0" err="1" smtClean="0"/>
              <a:t>with</a:t>
            </a:r>
            <a:r>
              <a:rPr lang="de-AT" sz="2800" dirty="0" smtClean="0"/>
              <a:t>?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/>
              <a:t>Writing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script</a:t>
            </a:r>
            <a:endParaRPr lang="de-AT" sz="2800" dirty="0"/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Correcting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content</a:t>
            </a:r>
            <a:endParaRPr lang="de-AT" sz="2800" dirty="0"/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Correcting</a:t>
            </a:r>
            <a:r>
              <a:rPr lang="de-AT" sz="2800" dirty="0"/>
              <a:t> </a:t>
            </a:r>
            <a:r>
              <a:rPr lang="de-AT" sz="2800" dirty="0" err="1"/>
              <a:t>spelling</a:t>
            </a:r>
            <a:r>
              <a:rPr lang="de-AT" sz="2800" dirty="0"/>
              <a:t> </a:t>
            </a:r>
            <a:r>
              <a:rPr lang="de-AT" sz="2800" dirty="0" err="1"/>
              <a:t>mistakes</a:t>
            </a:r>
            <a:endParaRPr lang="de-AT" sz="2800" dirty="0"/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Searching</a:t>
            </a:r>
            <a:r>
              <a:rPr lang="de-AT" sz="2800" dirty="0"/>
              <a:t> </a:t>
            </a:r>
            <a:r>
              <a:rPr lang="de-AT" sz="2800" dirty="0" err="1"/>
              <a:t>for</a:t>
            </a:r>
            <a:r>
              <a:rPr lang="de-AT" sz="2800" dirty="0"/>
              <a:t> </a:t>
            </a:r>
            <a:r>
              <a:rPr lang="de-AT" sz="2800" dirty="0" err="1"/>
              <a:t>authors</a:t>
            </a:r>
            <a:endParaRPr lang="de-AT" sz="2800" dirty="0"/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11</a:t>
            </a:r>
            <a:endParaRPr lang="de-AT" dirty="0"/>
          </a:p>
        </p:txBody>
      </p:sp>
      <p:sp>
        <p:nvSpPr>
          <p:cNvPr id="10" name="Explosion 2 9">
            <a:hlinkClick r:id="" action="ppaction://hlinkshowjump?jump=nextslide"/>
          </p:cNvPr>
          <p:cNvSpPr/>
          <p:nvPr/>
        </p:nvSpPr>
        <p:spPr>
          <a:xfrm>
            <a:off x="8172400" y="6021288"/>
            <a:ext cx="720080" cy="57606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2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Was ist die Hauptaufgabe des </a:t>
            </a:r>
            <a:r>
              <a:rPr lang="de-AT" sz="2800" dirty="0" err="1" smtClean="0"/>
              <a:t>Lektors</a:t>
            </a:r>
            <a:r>
              <a:rPr lang="de-AT" sz="2800" dirty="0" smtClean="0"/>
              <a:t>?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/>
            <a:r>
              <a:rPr lang="de-AT" sz="2800" dirty="0" smtClean="0">
                <a:solidFill>
                  <a:schemeClr val="tx1"/>
                </a:solidFill>
                <a:hlinkClick r:id="rId3" action="ppaction://hlinksldjump"/>
              </a:rPr>
              <a:t>Schreiben des Manuskripts</a:t>
            </a:r>
            <a:endParaRPr lang="de-AT" sz="2800" dirty="0" smtClean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/>
            <a:r>
              <a:rPr lang="de-AT" sz="2800" dirty="0" smtClean="0">
                <a:solidFill>
                  <a:schemeClr val="tx1"/>
                </a:solidFill>
                <a:hlinkClick r:id="rId4" action="ppaction://hlinksldjump"/>
              </a:rPr>
              <a:t>Korrigieren des Textinhaltes</a:t>
            </a:r>
            <a:endParaRPr lang="de-AT" sz="2800" dirty="0" smtClean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/>
            <a:r>
              <a:rPr lang="de-AT" sz="2800" dirty="0" smtClean="0">
                <a:solidFill>
                  <a:schemeClr val="tx1"/>
                </a:solidFill>
                <a:hlinkClick r:id="rId3" action="ppaction://hlinksldjump"/>
              </a:rPr>
              <a:t>Korrigieren der Schreibfehler</a:t>
            </a:r>
            <a:endParaRPr lang="de-AT" sz="2800" dirty="0" smtClean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/>
            <a:r>
              <a:rPr lang="de-AT" sz="2800" dirty="0" smtClean="0">
                <a:solidFill>
                  <a:schemeClr val="tx1"/>
                </a:solidFill>
                <a:hlinkClick r:id="rId3" action="ppaction://hlinksldjump"/>
              </a:rPr>
              <a:t>Suche nach neuen Autoren</a:t>
            </a:r>
            <a:endParaRPr lang="de-AT" sz="2800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11</a:t>
            </a:r>
            <a:endParaRPr lang="de-AT" dirty="0"/>
          </a:p>
        </p:txBody>
      </p:sp>
      <p:sp>
        <p:nvSpPr>
          <p:cNvPr id="10" name="Pfeil nach rechts 9">
            <a:hlinkClick r:id="" action="ppaction://hlinkshowjump?jump=nextslide"/>
          </p:cNvPr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err="1"/>
              <a:t>When</a:t>
            </a:r>
            <a:r>
              <a:rPr lang="de-AT" sz="2800" dirty="0"/>
              <a:t> </a:t>
            </a:r>
            <a:r>
              <a:rPr lang="de-AT" sz="2800" dirty="0" err="1"/>
              <a:t>did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job</a:t>
            </a:r>
            <a:r>
              <a:rPr lang="de-AT" sz="2800" dirty="0"/>
              <a:t> </a:t>
            </a:r>
            <a:r>
              <a:rPr lang="de-AT" sz="2800" dirty="0" err="1"/>
              <a:t>as</a:t>
            </a:r>
            <a:r>
              <a:rPr lang="de-AT" sz="2800" dirty="0"/>
              <a:t> </a:t>
            </a:r>
            <a:r>
              <a:rPr lang="de-AT" sz="2800" dirty="0" err="1"/>
              <a:t>book</a:t>
            </a:r>
            <a:r>
              <a:rPr lang="de-AT" sz="2800" dirty="0"/>
              <a:t> </a:t>
            </a:r>
            <a:r>
              <a:rPr lang="de-AT" sz="2800" dirty="0" err="1"/>
              <a:t>binder</a:t>
            </a:r>
            <a:r>
              <a:rPr lang="de-AT" sz="2800" dirty="0"/>
              <a:t> </a:t>
            </a:r>
            <a:r>
              <a:rPr lang="de-AT" sz="2800" dirty="0" err="1"/>
              <a:t>develop</a:t>
            </a:r>
            <a:r>
              <a:rPr lang="de-AT" sz="2800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/>
              <a:t>In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late</a:t>
            </a:r>
            <a:r>
              <a:rPr lang="de-AT" sz="2800" dirty="0"/>
              <a:t> </a:t>
            </a:r>
            <a:r>
              <a:rPr lang="de-AT" sz="2800" dirty="0" err="1"/>
              <a:t>Middle</a:t>
            </a:r>
            <a:r>
              <a:rPr lang="de-AT" sz="2800" dirty="0"/>
              <a:t> Ages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/>
              <a:t>In </a:t>
            </a:r>
            <a:r>
              <a:rPr lang="de-AT" sz="2800" dirty="0" err="1"/>
              <a:t>the</a:t>
            </a:r>
            <a:r>
              <a:rPr lang="de-AT" sz="2800" dirty="0"/>
              <a:t> Modern Times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/>
              <a:t>In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ancient</a:t>
            </a:r>
            <a:r>
              <a:rPr lang="de-AT" sz="2800" dirty="0"/>
              <a:t> </a:t>
            </a:r>
            <a:r>
              <a:rPr lang="de-AT" sz="2800" dirty="0" err="1"/>
              <a:t>times</a:t>
            </a:r>
            <a:endParaRPr lang="de-AT" sz="2800" dirty="0"/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/>
              <a:t>In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present</a:t>
            </a:r>
            <a:endParaRPr lang="de-AT" sz="2800" dirty="0"/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12</a:t>
            </a:r>
            <a:endParaRPr lang="de-AT" dirty="0"/>
          </a:p>
        </p:txBody>
      </p:sp>
      <p:sp>
        <p:nvSpPr>
          <p:cNvPr id="10" name="Explosion 2 9">
            <a:hlinkClick r:id="" action="ppaction://hlinkshowjump?jump=nextslide"/>
          </p:cNvPr>
          <p:cNvSpPr/>
          <p:nvPr/>
        </p:nvSpPr>
        <p:spPr>
          <a:xfrm>
            <a:off x="8172400" y="6021288"/>
            <a:ext cx="720080" cy="57606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2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Wann entstand der Beruf des Buchbinders?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smtClean="0">
                <a:latin typeface="Calibri" pitchFamily="34" charset="0"/>
                <a:cs typeface="Calibri" pitchFamily="34" charset="0"/>
                <a:hlinkClick r:id="rId3" action="ppaction://hlinksldjump"/>
              </a:rPr>
              <a:t>Im Spätmittelalter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smtClean="0">
                <a:latin typeface="Calibri" pitchFamily="34" charset="0"/>
                <a:cs typeface="Calibri" pitchFamily="34" charset="0"/>
                <a:hlinkClick r:id="rId4" action="ppaction://hlinksldjump"/>
              </a:rPr>
              <a:t>In der Neuzeit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smtClean="0">
                <a:latin typeface="Calibri" pitchFamily="34" charset="0"/>
                <a:cs typeface="Calibri" pitchFamily="34" charset="0"/>
                <a:hlinkClick r:id="rId4" action="ppaction://hlinksldjump"/>
              </a:rPr>
              <a:t>In der Antike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smtClean="0">
                <a:latin typeface="Calibri" pitchFamily="34" charset="0"/>
                <a:cs typeface="Calibri" pitchFamily="34" charset="0"/>
                <a:hlinkClick r:id="rId4" action="ppaction://hlinksldjump"/>
              </a:rPr>
              <a:t>In der Gegenwart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12</a:t>
            </a:r>
            <a:endParaRPr lang="de-AT" dirty="0"/>
          </a:p>
        </p:txBody>
      </p:sp>
      <p:sp>
        <p:nvSpPr>
          <p:cNvPr id="10" name="Pfeil nach rechts 9">
            <a:hlinkClick r:id="" action="ppaction://hlinkshowjump?jump=nextslide"/>
          </p:cNvPr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 err="1"/>
              <a:t>What’s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meaning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Latin</a:t>
            </a:r>
            <a:r>
              <a:rPr lang="de-AT" sz="2800" dirty="0"/>
              <a:t> </a:t>
            </a:r>
            <a:r>
              <a:rPr lang="de-AT" sz="2800" dirty="0" err="1"/>
              <a:t>word</a:t>
            </a:r>
            <a:r>
              <a:rPr lang="de-AT" sz="2800" dirty="0"/>
              <a:t> „</a:t>
            </a:r>
            <a:r>
              <a:rPr lang="de-AT" sz="2800" dirty="0" err="1"/>
              <a:t>auctor</a:t>
            </a:r>
            <a:r>
              <a:rPr lang="de-AT" sz="2800" dirty="0"/>
              <a:t>“?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/>
              <a:t>The </a:t>
            </a:r>
            <a:r>
              <a:rPr lang="de-AT" sz="2800" dirty="0" err="1"/>
              <a:t>writer</a:t>
            </a:r>
            <a:endParaRPr lang="de-AT" sz="2800" dirty="0"/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/>
              <a:t>The </a:t>
            </a:r>
            <a:r>
              <a:rPr lang="de-AT" sz="2800" dirty="0" err="1"/>
              <a:t>creator</a:t>
            </a:r>
            <a:endParaRPr lang="de-AT" sz="2800" dirty="0"/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/>
              <a:t>The </a:t>
            </a:r>
            <a:r>
              <a:rPr lang="de-AT" sz="2800" dirty="0" err="1"/>
              <a:t>one</a:t>
            </a:r>
            <a:r>
              <a:rPr lang="de-AT" sz="2800" dirty="0"/>
              <a:t> </a:t>
            </a:r>
            <a:r>
              <a:rPr lang="de-AT" sz="2800" dirty="0" err="1"/>
              <a:t>who</a:t>
            </a:r>
            <a:r>
              <a:rPr lang="de-AT" sz="2800" dirty="0"/>
              <a:t> </a:t>
            </a:r>
            <a:r>
              <a:rPr lang="de-AT" sz="2800" dirty="0" err="1"/>
              <a:t>knows</a:t>
            </a:r>
            <a:endParaRPr lang="de-AT" sz="2800" dirty="0"/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/>
              <a:t>The </a:t>
            </a:r>
            <a:r>
              <a:rPr lang="de-AT" sz="2800" dirty="0" err="1"/>
              <a:t>wise</a:t>
            </a:r>
            <a:r>
              <a:rPr lang="de-AT" sz="2800" dirty="0"/>
              <a:t> </a:t>
            </a:r>
            <a:r>
              <a:rPr lang="de-AT" sz="2800" dirty="0" err="1"/>
              <a:t>one</a:t>
            </a:r>
            <a:endParaRPr lang="de-AT" sz="2800" dirty="0"/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13</a:t>
            </a:r>
            <a:endParaRPr lang="de-AT" dirty="0"/>
          </a:p>
        </p:txBody>
      </p:sp>
      <p:sp>
        <p:nvSpPr>
          <p:cNvPr id="10" name="Explosion 2 9">
            <a:hlinkClick r:id="" action="ppaction://hlinkshowjump?jump=nextslide"/>
          </p:cNvPr>
          <p:cNvSpPr/>
          <p:nvPr/>
        </p:nvSpPr>
        <p:spPr>
          <a:xfrm>
            <a:off x="8172400" y="6021288"/>
            <a:ext cx="720080" cy="57606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2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 smtClean="0"/>
              <a:t>Was bedeutet das lateinische Wort „</a:t>
            </a:r>
            <a:r>
              <a:rPr lang="de-AT" sz="2800" dirty="0" err="1" smtClean="0"/>
              <a:t>Auctor</a:t>
            </a:r>
            <a:r>
              <a:rPr lang="de-AT" sz="2800" dirty="0" smtClean="0"/>
              <a:t>“? 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solidFill>
                  <a:schemeClr val="tx1"/>
                </a:solidFill>
                <a:hlinkClick r:id="rId3" action="ppaction://hlinksldjump"/>
              </a:rPr>
              <a:t>der Schreiber</a:t>
            </a:r>
            <a:r>
              <a:rPr lang="de-AT" sz="2400" dirty="0">
                <a:solidFill>
                  <a:schemeClr val="tx1"/>
                </a:solidFill>
                <a:hlinkClick r:id="rId3" action="ppaction://hlinksldjump"/>
              </a:rPr>
              <a:t> </a:t>
            </a:r>
            <a:endParaRPr lang="de-AT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solidFill>
                  <a:schemeClr val="tx1"/>
                </a:solidFill>
                <a:hlinkClick r:id="rId4" action="ppaction://hlinksldjump"/>
              </a:rPr>
              <a:t>der Schöpfer</a:t>
            </a:r>
            <a:endParaRPr lang="de-AT" sz="28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solidFill>
                  <a:schemeClr val="tx1"/>
                </a:solidFill>
                <a:hlinkClick r:id="rId3" action="ppaction://hlinksldjump"/>
              </a:rPr>
              <a:t>der Wissende</a:t>
            </a:r>
            <a:endParaRPr lang="de-AT" sz="2800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solidFill>
                  <a:schemeClr val="tx1"/>
                </a:solidFill>
                <a:hlinkClick r:id="rId3" action="ppaction://hlinksldjump"/>
              </a:rPr>
              <a:t>der Weise</a:t>
            </a:r>
            <a:endParaRPr lang="de-AT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13</a:t>
            </a:r>
            <a:endParaRPr lang="de-AT" dirty="0"/>
          </a:p>
        </p:txBody>
      </p:sp>
      <p:sp>
        <p:nvSpPr>
          <p:cNvPr id="10" name="Pfeil nach rechts 9">
            <a:hlinkClick r:id="" action="ppaction://hlinkshowjump?jump=nextslide"/>
          </p:cNvPr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 smtClean="0"/>
              <a:t>Wer denkt sich Geschichten aus um Geld zu verdienen?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hlinkClick r:id="rId3" action="ppaction://hlinksldjump"/>
              </a:rPr>
              <a:t>Lehrer</a:t>
            </a:r>
            <a:r>
              <a:rPr lang="de-AT" sz="2400" dirty="0"/>
              <a:t> 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hlinkClick r:id="rId4" action="ppaction://hlinksldjump"/>
              </a:rPr>
              <a:t>Autor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hlinkClick r:id="rId3" action="ppaction://hlinksldjump"/>
              </a:rPr>
              <a:t>Kindergärtner</a:t>
            </a:r>
            <a:r>
              <a:rPr lang="de-AT" sz="2400" dirty="0"/>
              <a:t> 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hlinkClick r:id="rId3" action="ppaction://hlinksldjump"/>
              </a:rPr>
              <a:t>Buchhändler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AT" dirty="0"/>
          </a:p>
        </p:txBody>
      </p:sp>
      <p:sp>
        <p:nvSpPr>
          <p:cNvPr id="5" name="Pfeil nach rechts 4">
            <a:hlinkClick r:id="" action="ppaction://hlinkshowjump?jump=nextslide"/>
          </p:cNvPr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err="1"/>
              <a:t>What</a:t>
            </a:r>
            <a:r>
              <a:rPr lang="de-AT" sz="2800" dirty="0"/>
              <a:t> </a:t>
            </a:r>
            <a:r>
              <a:rPr lang="de-AT" sz="2800" dirty="0" err="1"/>
              <a:t>is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Latin</a:t>
            </a:r>
            <a:r>
              <a:rPr lang="de-AT" sz="2800" dirty="0"/>
              <a:t> </a:t>
            </a:r>
            <a:r>
              <a:rPr lang="de-AT" sz="2800" dirty="0" err="1"/>
              <a:t>term</a:t>
            </a:r>
            <a:r>
              <a:rPr lang="de-AT" sz="2800" dirty="0"/>
              <a:t> </a:t>
            </a:r>
            <a:r>
              <a:rPr lang="de-AT" sz="2800" dirty="0" err="1"/>
              <a:t>for</a:t>
            </a:r>
            <a:r>
              <a:rPr lang="de-AT" sz="2800" dirty="0"/>
              <a:t> </a:t>
            </a:r>
            <a:r>
              <a:rPr lang="de-AT" sz="2800" dirty="0" err="1"/>
              <a:t>librarian</a:t>
            </a:r>
            <a:r>
              <a:rPr lang="de-AT" sz="2800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err="1" smtClean="0">
                <a:latin typeface="Calibri" pitchFamily="34" charset="0"/>
                <a:cs typeface="Calibri" pitchFamily="34" charset="0"/>
              </a:rPr>
              <a:t>bibliothecairus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err="1" smtClean="0">
                <a:latin typeface="Calibri" pitchFamily="34" charset="0"/>
                <a:cs typeface="Calibri" pitchFamily="34" charset="0"/>
              </a:rPr>
              <a:t>bibliotarius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err="1" smtClean="0">
                <a:latin typeface="Calibri" pitchFamily="34" charset="0"/>
                <a:cs typeface="Calibri" pitchFamily="34" charset="0"/>
              </a:rPr>
              <a:t>bibliothecator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err="1" smtClean="0">
                <a:latin typeface="Calibri" pitchFamily="34" charset="0"/>
                <a:cs typeface="Calibri" pitchFamily="34" charset="0"/>
              </a:rPr>
              <a:t>bibliothecarius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14</a:t>
            </a:r>
            <a:endParaRPr lang="de-AT" dirty="0"/>
          </a:p>
        </p:txBody>
      </p:sp>
      <p:sp>
        <p:nvSpPr>
          <p:cNvPr id="10" name="Explosion 2 9">
            <a:hlinkClick r:id="" action="ppaction://hlinkshowjump?jump=nextslide"/>
          </p:cNvPr>
          <p:cNvSpPr/>
          <p:nvPr/>
        </p:nvSpPr>
        <p:spPr>
          <a:xfrm>
            <a:off x="8172400" y="6021288"/>
            <a:ext cx="720080" cy="57606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485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/>
              <a:t>Wie lautet die lateinische Bezeichnung für Bibliothekar?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err="1">
                <a:latin typeface="Calibri" pitchFamily="34" charset="0"/>
                <a:cs typeface="Calibri" pitchFamily="34" charset="0"/>
                <a:hlinkClick r:id="rId3" action="ppaction://hlinksldjump"/>
              </a:rPr>
              <a:t>bibliothecairus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err="1" smtClean="0">
                <a:latin typeface="Calibri" pitchFamily="34" charset="0"/>
                <a:cs typeface="Calibri" pitchFamily="34" charset="0"/>
                <a:hlinkClick r:id="rId3" action="ppaction://hlinksldjump"/>
              </a:rPr>
              <a:t>bibliotarius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err="1" smtClean="0">
                <a:latin typeface="Calibri" pitchFamily="34" charset="0"/>
                <a:cs typeface="Calibri" pitchFamily="34" charset="0"/>
                <a:hlinkClick r:id="rId3" action="ppaction://hlinksldjump"/>
              </a:rPr>
              <a:t>bibliothecator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err="1" smtClean="0">
                <a:latin typeface="Calibri" pitchFamily="34" charset="0"/>
                <a:cs typeface="Calibri" pitchFamily="34" charset="0"/>
                <a:hlinkClick r:id="rId4" action="ppaction://hlinksldjump"/>
              </a:rPr>
              <a:t>bibliothecarius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14</a:t>
            </a:r>
            <a:endParaRPr lang="de-AT" dirty="0"/>
          </a:p>
        </p:txBody>
      </p:sp>
      <p:sp>
        <p:nvSpPr>
          <p:cNvPr id="10" name="Pfeil nach rechts 9">
            <a:hlinkClick r:id="" action="ppaction://hlinkshowjump?jump=nextslide"/>
          </p:cNvPr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dirty="0" smtClean="0"/>
              <a:t>Zwischenstufe</a:t>
            </a:r>
            <a:endParaRPr lang="de-AT" dirty="0"/>
          </a:p>
        </p:txBody>
      </p:sp>
      <p:pic>
        <p:nvPicPr>
          <p:cNvPr id="3" name="Picture 19" descr="C:\Users\Christl\AppData\Local\Microsoft\Windows\Temporary Internet Files\Content.IE5\749EEU9J\MC9004105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118603"/>
            <a:ext cx="3559521" cy="3428246"/>
          </a:xfrm>
          <a:prstGeom prst="rect">
            <a:avLst/>
          </a:prstGeom>
          <a:noFill/>
        </p:spPr>
      </p:pic>
      <p:pic>
        <p:nvPicPr>
          <p:cNvPr id="4" name="Picture 5" descr="C:\Users\Christl\AppData\Local\Microsoft\Windows\Temporary Internet Files\Content.IE5\749EEU9J\MC90044202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940152" y="2996952"/>
            <a:ext cx="1944216" cy="1901825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197249" y="476672"/>
            <a:ext cx="8749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Du hast etwas gewonnen</a:t>
            </a:r>
            <a:endParaRPr lang="de-DE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Pfeil nach rechts 5">
            <a:hlinkClick r:id="" action="ppaction://hlinkshowjump?jump=nextslide"/>
          </p:cNvPr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6044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Who was a </a:t>
            </a:r>
            <a:r>
              <a:rPr lang="de-AT" sz="2800" dirty="0" err="1"/>
              <a:t>famous</a:t>
            </a:r>
            <a:r>
              <a:rPr lang="de-AT" sz="2800" dirty="0"/>
              <a:t> </a:t>
            </a:r>
            <a:r>
              <a:rPr lang="de-AT" sz="2800" dirty="0" err="1"/>
              <a:t>librarian</a:t>
            </a:r>
            <a:r>
              <a:rPr lang="de-AT" sz="2800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smtClean="0">
                <a:latin typeface="Calibri" pitchFamily="34" charset="0"/>
                <a:cs typeface="Calibri" pitchFamily="34" charset="0"/>
              </a:rPr>
              <a:t>Martin Luther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smtClean="0">
                <a:latin typeface="Calibri" pitchFamily="34" charset="0"/>
                <a:cs typeface="Calibri" pitchFamily="34" charset="0"/>
              </a:rPr>
              <a:t>Napoleon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smtClean="0">
                <a:latin typeface="Calibri" pitchFamily="34" charset="0"/>
                <a:cs typeface="Calibri" pitchFamily="34" charset="0"/>
              </a:rPr>
              <a:t>Thomas Edison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smtClean="0">
                <a:latin typeface="Calibri" pitchFamily="34" charset="0"/>
                <a:cs typeface="Calibri" pitchFamily="34" charset="0"/>
              </a:rPr>
              <a:t>Gottfried Wilhelm Leibniz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15</a:t>
            </a:r>
            <a:endParaRPr lang="de-AT" dirty="0"/>
          </a:p>
        </p:txBody>
      </p:sp>
      <p:sp>
        <p:nvSpPr>
          <p:cNvPr id="10" name="Explosion 2 9">
            <a:hlinkClick r:id="" action="ppaction://hlinkshowjump?jump=nextslide"/>
          </p:cNvPr>
          <p:cNvSpPr/>
          <p:nvPr/>
        </p:nvSpPr>
        <p:spPr>
          <a:xfrm>
            <a:off x="8172400" y="6021288"/>
            <a:ext cx="720080" cy="57606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2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Wer war ein berühmter Bibliothekar?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smtClean="0">
                <a:latin typeface="Calibri" pitchFamily="34" charset="0"/>
                <a:cs typeface="Calibri" pitchFamily="34" charset="0"/>
                <a:hlinkClick r:id="rId3" action="ppaction://hlinksldjump"/>
              </a:rPr>
              <a:t>Martin Luther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smtClean="0">
                <a:latin typeface="Calibri" pitchFamily="34" charset="0"/>
                <a:cs typeface="Calibri" pitchFamily="34" charset="0"/>
                <a:hlinkClick r:id="rId3" action="ppaction://hlinksldjump"/>
              </a:rPr>
              <a:t>Napoleon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smtClean="0">
                <a:latin typeface="Calibri" pitchFamily="34" charset="0"/>
                <a:cs typeface="Calibri" pitchFamily="34" charset="0"/>
                <a:hlinkClick r:id="rId3" action="ppaction://hlinksldjump"/>
              </a:rPr>
              <a:t>Thomas Edison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smtClean="0">
                <a:latin typeface="Calibri" pitchFamily="34" charset="0"/>
                <a:cs typeface="Calibri" pitchFamily="34" charset="0"/>
                <a:hlinkClick r:id="rId4" action="ppaction://hlinksldjump"/>
              </a:rPr>
              <a:t>Gottfried Wilhelm Leibniz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15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Brush Script Std"/>
                <a:cs typeface="Brush Script Std"/>
              </a:rPr>
              <a:t>Richtig!</a:t>
            </a:r>
            <a:endParaRPr lang="de-AT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0" y="2276872"/>
            <a:ext cx="9144000" cy="4581128"/>
          </a:xfrm>
          <a:prstGeom prst="rect">
            <a:avLst/>
          </a:prstGeom>
          <a:solidFill>
            <a:schemeClr val="accent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Std"/>
              <a:ea typeface="+mj-ea"/>
              <a:cs typeface="Brush Script Std"/>
            </a:endParaRPr>
          </a:p>
        </p:txBody>
      </p:sp>
      <p:pic>
        <p:nvPicPr>
          <p:cNvPr id="9" name="Bild 2" descr="LS00329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44824"/>
            <a:ext cx="2151963" cy="3747636"/>
          </a:xfrm>
          <a:prstGeom prst="rect">
            <a:avLst/>
          </a:prstGeom>
        </p:spPr>
      </p:pic>
      <p:pic>
        <p:nvPicPr>
          <p:cNvPr id="11" name="Bild 5" descr="LS00329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5496">
            <a:off x="899592" y="2924944"/>
            <a:ext cx="2148787" cy="3742104"/>
          </a:xfrm>
          <a:prstGeom prst="rect">
            <a:avLst/>
          </a:prstGeom>
        </p:spPr>
      </p:pic>
      <p:pic>
        <p:nvPicPr>
          <p:cNvPr id="13" name="Picture 6" descr="C:\Users\Christl\AppData\Local\Microsoft\Windows\Temporary Internet Files\Content.IE5\YDBBAHSB\MC9004338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620688"/>
            <a:ext cx="1828572" cy="1828572"/>
          </a:xfrm>
          <a:prstGeom prst="rect">
            <a:avLst/>
          </a:prstGeom>
          <a:noFill/>
        </p:spPr>
      </p:pic>
      <p:pic>
        <p:nvPicPr>
          <p:cNvPr id="14" name="Picture 4" descr="C:\Users\Christl\AppData\Local\Microsoft\Windows\Temporary Internet Files\Content.IE5\H6D6P5YA\MC90031055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4149080"/>
            <a:ext cx="1817827" cy="1536192"/>
          </a:xfrm>
          <a:prstGeom prst="rect">
            <a:avLst/>
          </a:prstGeom>
          <a:noFill/>
        </p:spPr>
      </p:pic>
      <p:sp>
        <p:nvSpPr>
          <p:cNvPr id="3" name="Pfeil nach links 2">
            <a:hlinkClick r:id="" action="ppaction://hlinkshowjump?jump=lastslideviewed"/>
          </p:cNvPr>
          <p:cNvSpPr/>
          <p:nvPr/>
        </p:nvSpPr>
        <p:spPr>
          <a:xfrm>
            <a:off x="7668344" y="6093296"/>
            <a:ext cx="936104" cy="57606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124744"/>
            <a:ext cx="8913813" cy="914400"/>
          </a:xfrm>
        </p:spPr>
        <p:txBody>
          <a:bodyPr/>
          <a:lstStyle/>
          <a:p>
            <a:r>
              <a:rPr lang="de-DE" dirty="0" smtClean="0"/>
              <a:t>Leider falsch!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2796143"/>
            <a:ext cx="9144000" cy="40892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rush Script Std"/>
              <a:ea typeface="+mj-ea"/>
              <a:cs typeface="Brush Script Std"/>
            </a:endParaRPr>
          </a:p>
        </p:txBody>
      </p:sp>
      <p:pic>
        <p:nvPicPr>
          <p:cNvPr id="5" name="Bild 3" descr="j0178844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356992"/>
            <a:ext cx="5419918" cy="3595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C:\Users\Christl\AppData\Local\Microsoft\Windows\Temporary Internet Files\Content.IE5\749EEU9J\MC90042385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836712"/>
            <a:ext cx="1885950" cy="1781175"/>
          </a:xfrm>
          <a:prstGeom prst="rect">
            <a:avLst/>
          </a:prstGeom>
          <a:noFill/>
        </p:spPr>
      </p:pic>
      <p:sp>
        <p:nvSpPr>
          <p:cNvPr id="7" name="Pfeil nach links 6">
            <a:hlinkClick r:id="" action="ppaction://hlinkshowjump?jump=lastslide"/>
          </p:cNvPr>
          <p:cNvSpPr/>
          <p:nvPr/>
        </p:nvSpPr>
        <p:spPr>
          <a:xfrm>
            <a:off x="7668344" y="6093296"/>
            <a:ext cx="936104" cy="57606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C:\Users\Christl\AppData\Local\Microsoft\Windows\Temporary Internet Files\Content.IE5\Y7KBXR3T\MC900410717[1].wmf"/>
          <p:cNvPicPr>
            <a:picLocks noChangeAspect="1" noChangeArrowheads="1"/>
          </p:cNvPicPr>
          <p:nvPr/>
        </p:nvPicPr>
        <p:blipFill>
          <a:blip r:embed="rId3" cstate="print">
            <a:lum bright="57000"/>
          </a:blip>
          <a:srcRect/>
          <a:stretch>
            <a:fillRect/>
          </a:stretch>
        </p:blipFill>
        <p:spPr bwMode="auto">
          <a:xfrm>
            <a:off x="1115616" y="0"/>
            <a:ext cx="6912768" cy="6672680"/>
          </a:xfrm>
          <a:prstGeom prst="rect">
            <a:avLst/>
          </a:prstGeom>
          <a:noFill/>
        </p:spPr>
      </p:pic>
      <p:pic>
        <p:nvPicPr>
          <p:cNvPr id="3" name="Picture 7" descr="C:\Users\Christl\AppData\Local\Microsoft\Windows\Temporary Internet Files\Content.IE5\Y7KBXR3T\MC90043388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908720"/>
            <a:ext cx="4320480" cy="4320480"/>
          </a:xfrm>
          <a:prstGeom prst="rect">
            <a:avLst/>
          </a:prstGeom>
          <a:noFill/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dirty="0" smtClean="0"/>
              <a:t>Gewinn</a:t>
            </a:r>
            <a:endParaRPr lang="de-AT" dirty="0"/>
          </a:p>
        </p:txBody>
      </p:sp>
      <p:sp>
        <p:nvSpPr>
          <p:cNvPr id="4" name="Herz 3">
            <a:hlinkClick r:id="" action="ppaction://hlinkshowjump?jump=endshow"/>
          </p:cNvPr>
          <p:cNvSpPr/>
          <p:nvPr/>
        </p:nvSpPr>
        <p:spPr>
          <a:xfrm>
            <a:off x="7524328" y="5877272"/>
            <a:ext cx="648072" cy="576064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AT" dirty="0" smtClean="0"/>
              <a:t>Du bist ausgeschieden!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1028" name="Picture 4" descr="C:\Dokumente und Einstellungen\admin\Lokale Einstellungen\Temporary Internet Files\Content.IE5\UN6JZDL4\MC9002869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12976"/>
            <a:ext cx="3456384" cy="35101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kumente und Einstellungen\admin\Lokale Einstellungen\Temporary Internet Files\Content.IE5\OV3SI41C\MC9004420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30691"/>
            <a:ext cx="1844675" cy="1304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1425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/>
              <a:t>A </a:t>
            </a:r>
            <a:r>
              <a:rPr lang="de-AT" sz="2800" dirty="0" err="1"/>
              <a:t>librarian</a:t>
            </a:r>
            <a:r>
              <a:rPr lang="de-AT" sz="2800" dirty="0"/>
              <a:t> </a:t>
            </a:r>
            <a:r>
              <a:rPr lang="de-AT" sz="2800" dirty="0" err="1"/>
              <a:t>needs</a:t>
            </a:r>
            <a:r>
              <a:rPr lang="de-AT" sz="2800" dirty="0"/>
              <a:t> </a:t>
            </a:r>
            <a:r>
              <a:rPr lang="de-AT" sz="2800" dirty="0" err="1"/>
              <a:t>to</a:t>
            </a:r>
            <a:r>
              <a:rPr lang="de-AT" sz="2800" dirty="0"/>
              <a:t> </a:t>
            </a:r>
            <a:r>
              <a:rPr lang="de-AT" sz="2800" dirty="0" err="1" smtClean="0"/>
              <a:t>know</a:t>
            </a:r>
            <a:r>
              <a:rPr lang="de-AT" sz="2800" dirty="0" smtClean="0"/>
              <a:t> …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What`s</a:t>
            </a:r>
            <a:r>
              <a:rPr lang="de-AT" sz="2800" dirty="0"/>
              <a:t> in </a:t>
            </a:r>
            <a:r>
              <a:rPr lang="de-AT" sz="2800" dirty="0" err="1"/>
              <a:t>fashion</a:t>
            </a:r>
            <a:r>
              <a:rPr lang="de-AT" sz="2800" dirty="0"/>
              <a:t> </a:t>
            </a:r>
            <a:r>
              <a:rPr lang="de-AT" sz="2800" dirty="0" err="1"/>
              <a:t>at</a:t>
            </a:r>
            <a:r>
              <a:rPr lang="de-AT" sz="2800" dirty="0"/>
              <a:t> </a:t>
            </a:r>
            <a:r>
              <a:rPr lang="de-AT" sz="2800" dirty="0" err="1"/>
              <a:t>the</a:t>
            </a:r>
            <a:r>
              <a:rPr lang="de-AT" sz="2800" dirty="0"/>
              <a:t> </a:t>
            </a:r>
            <a:r>
              <a:rPr lang="de-AT" sz="2800" dirty="0" err="1"/>
              <a:t>moment</a:t>
            </a:r>
            <a:endParaRPr lang="de-AT" sz="2800" dirty="0"/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How</a:t>
            </a:r>
            <a:r>
              <a:rPr lang="de-AT" sz="2800" dirty="0"/>
              <a:t> </a:t>
            </a:r>
            <a:r>
              <a:rPr lang="de-AT" sz="2800" dirty="0" err="1"/>
              <a:t>to</a:t>
            </a:r>
            <a:r>
              <a:rPr lang="de-AT" sz="2800" dirty="0"/>
              <a:t> </a:t>
            </a:r>
            <a:r>
              <a:rPr lang="de-AT" sz="2800" dirty="0" err="1"/>
              <a:t>sort</a:t>
            </a:r>
            <a:r>
              <a:rPr lang="de-AT" sz="2800" dirty="0"/>
              <a:t> </a:t>
            </a:r>
            <a:r>
              <a:rPr lang="de-AT" sz="2800" dirty="0" err="1"/>
              <a:t>certain</a:t>
            </a:r>
            <a:r>
              <a:rPr lang="de-AT" sz="2800" dirty="0"/>
              <a:t> </a:t>
            </a:r>
            <a:r>
              <a:rPr lang="de-AT" sz="2800" dirty="0" err="1"/>
              <a:t>books</a:t>
            </a:r>
            <a:endParaRPr lang="de-AT" sz="2800" dirty="0"/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How</a:t>
            </a:r>
            <a:r>
              <a:rPr lang="de-AT" sz="2800" dirty="0"/>
              <a:t> </a:t>
            </a:r>
            <a:r>
              <a:rPr lang="de-AT" sz="2800" dirty="0" err="1"/>
              <a:t>big</a:t>
            </a:r>
            <a:r>
              <a:rPr lang="de-AT" sz="2800" dirty="0"/>
              <a:t> a </a:t>
            </a:r>
            <a:r>
              <a:rPr lang="de-AT" sz="2800" dirty="0" err="1"/>
              <a:t>book</a:t>
            </a:r>
            <a:r>
              <a:rPr lang="de-AT" sz="2800" dirty="0"/>
              <a:t> </a:t>
            </a:r>
            <a:r>
              <a:rPr lang="de-AT" sz="2800" dirty="0" err="1"/>
              <a:t>is</a:t>
            </a:r>
            <a:endParaRPr lang="de-AT" sz="2800" dirty="0"/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How</a:t>
            </a:r>
            <a:r>
              <a:rPr lang="de-AT" sz="2800" dirty="0"/>
              <a:t> </a:t>
            </a:r>
            <a:r>
              <a:rPr lang="de-AT" sz="2800" dirty="0" err="1"/>
              <a:t>you</a:t>
            </a:r>
            <a:r>
              <a:rPr lang="de-AT" sz="2800" dirty="0"/>
              <a:t> </a:t>
            </a:r>
            <a:r>
              <a:rPr lang="de-AT" sz="2800" dirty="0" err="1"/>
              <a:t>deliver</a:t>
            </a:r>
            <a:r>
              <a:rPr lang="de-AT" sz="2800" dirty="0"/>
              <a:t> </a:t>
            </a:r>
            <a:r>
              <a:rPr lang="de-AT" sz="2800" dirty="0" err="1"/>
              <a:t>books</a:t>
            </a:r>
            <a:endParaRPr lang="de-AT" sz="2800" dirty="0"/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  <a:endParaRPr lang="de-AT" dirty="0"/>
          </a:p>
        </p:txBody>
      </p:sp>
      <p:sp>
        <p:nvSpPr>
          <p:cNvPr id="10" name="Explosion 2 9">
            <a:hlinkClick r:id="" action="ppaction://hlinkshowjump?jump=nextslide"/>
          </p:cNvPr>
          <p:cNvSpPr/>
          <p:nvPr/>
        </p:nvSpPr>
        <p:spPr>
          <a:xfrm>
            <a:off x="8172400" y="6021288"/>
            <a:ext cx="720080" cy="57606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115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smtClean="0">
                <a:latin typeface="Century Gothic" pitchFamily="34" charset="0"/>
                <a:cs typeface="Calibri" pitchFamily="34" charset="0"/>
              </a:rPr>
              <a:t>Als Buchhändler muss man wissen…</a:t>
            </a:r>
            <a:endParaRPr lang="de-AT" sz="2800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de-AT" sz="2800" dirty="0" smtClean="0">
                <a:latin typeface="Calibri" pitchFamily="34" charset="0"/>
                <a:cs typeface="Calibri" pitchFamily="34" charset="0"/>
                <a:hlinkClick r:id="rId3" action="ppaction://hlinksldjump"/>
              </a:rPr>
              <a:t>was gerade Trend ist </a:t>
            </a:r>
            <a:endParaRPr lang="de-AT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de-AT" sz="2800" dirty="0" smtClean="0">
                <a:latin typeface="Calibri" pitchFamily="34" charset="0"/>
                <a:cs typeface="Calibri" pitchFamily="34" charset="0"/>
                <a:hlinkClick r:id="rId4" action="ppaction://hlinksldjump"/>
              </a:rPr>
              <a:t>wie man Bücher einsortiert  </a:t>
            </a:r>
            <a:endParaRPr lang="de-AT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smtClean="0">
                <a:latin typeface="Calibri" pitchFamily="34" charset="0"/>
                <a:cs typeface="Calibri" pitchFamily="34" charset="0"/>
                <a:hlinkClick r:id="rId4" action="ppaction://hlinksldjump"/>
              </a:rPr>
              <a:t>wie </a:t>
            </a:r>
            <a:r>
              <a:rPr lang="de-AT" sz="2800" dirty="0">
                <a:latin typeface="Calibri" pitchFamily="34" charset="0"/>
                <a:cs typeface="Calibri" pitchFamily="34" charset="0"/>
                <a:hlinkClick r:id="rId4" action="ppaction://hlinksldjump"/>
              </a:rPr>
              <a:t>dick ein </a:t>
            </a:r>
            <a:r>
              <a:rPr lang="de-AT" sz="2800" dirty="0" smtClean="0">
                <a:latin typeface="Calibri" pitchFamily="34" charset="0"/>
                <a:cs typeface="Calibri" pitchFamily="34" charset="0"/>
                <a:hlinkClick r:id="rId4" action="ppaction://hlinksldjump"/>
              </a:rPr>
              <a:t>bestimmtes Buch ist 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 smtClean="0">
                <a:latin typeface="Calibri" pitchFamily="34" charset="0"/>
                <a:cs typeface="Calibri" pitchFamily="34" charset="0"/>
                <a:hlinkClick r:id="rId4" action="ppaction://hlinksldjump"/>
              </a:rPr>
              <a:t>wie </a:t>
            </a:r>
            <a:r>
              <a:rPr lang="de-AT" sz="2800" dirty="0">
                <a:latin typeface="Calibri" pitchFamily="34" charset="0"/>
                <a:cs typeface="Calibri" pitchFamily="34" charset="0"/>
                <a:hlinkClick r:id="rId4" action="ppaction://hlinksldjump"/>
              </a:rPr>
              <a:t>man Bücher liefert</a:t>
            </a:r>
            <a:r>
              <a:rPr lang="de-AT" sz="2800" dirty="0">
                <a:hlinkClick r:id="rId4" action="ppaction://hlinksldjump"/>
              </a:rPr>
              <a:t> 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AT" dirty="0"/>
          </a:p>
        </p:txBody>
      </p:sp>
      <p:sp>
        <p:nvSpPr>
          <p:cNvPr id="10" name="Pfeil nach rechts 9">
            <a:hlinkClick r:id="" action="ppaction://hlinkshowjump?jump=nextslide"/>
          </p:cNvPr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 err="1"/>
              <a:t>Which</a:t>
            </a:r>
            <a:r>
              <a:rPr lang="de-AT" sz="2800" dirty="0"/>
              <a:t> </a:t>
            </a:r>
            <a:r>
              <a:rPr lang="de-AT" sz="2800" dirty="0" err="1"/>
              <a:t>studies</a:t>
            </a:r>
            <a:r>
              <a:rPr lang="de-AT" sz="2800" dirty="0"/>
              <a:t> </a:t>
            </a:r>
            <a:r>
              <a:rPr lang="de-AT" sz="2800" dirty="0" err="1"/>
              <a:t>are</a:t>
            </a:r>
            <a:r>
              <a:rPr lang="de-AT" sz="2800" dirty="0"/>
              <a:t> a </a:t>
            </a:r>
            <a:r>
              <a:rPr lang="de-AT" sz="2800" dirty="0" err="1"/>
              <a:t>good</a:t>
            </a:r>
            <a:r>
              <a:rPr lang="de-AT" sz="2800" dirty="0"/>
              <a:t> </a:t>
            </a:r>
            <a:r>
              <a:rPr lang="de-AT" sz="2800" dirty="0" err="1"/>
              <a:t>preparation</a:t>
            </a:r>
            <a:r>
              <a:rPr lang="de-AT" sz="2800" dirty="0"/>
              <a:t> </a:t>
            </a:r>
            <a:r>
              <a:rPr lang="de-AT" sz="2800" dirty="0" err="1"/>
              <a:t>for</a:t>
            </a:r>
            <a:r>
              <a:rPr lang="de-AT" sz="2800" dirty="0"/>
              <a:t> a </a:t>
            </a:r>
            <a:r>
              <a:rPr lang="de-AT" sz="2800" dirty="0" err="1" smtClean="0"/>
              <a:t>lector</a:t>
            </a:r>
            <a:r>
              <a:rPr lang="de-AT" sz="2800" dirty="0" smtClean="0"/>
              <a:t> in </a:t>
            </a:r>
            <a:r>
              <a:rPr lang="de-AT" sz="2800" dirty="0" err="1" smtClean="0"/>
              <a:t>german</a:t>
            </a:r>
            <a:r>
              <a:rPr lang="de-AT" sz="2800" dirty="0" smtClean="0"/>
              <a:t> </a:t>
            </a:r>
            <a:r>
              <a:rPr lang="de-AT" sz="2800" dirty="0" err="1" smtClean="0"/>
              <a:t>speaking</a:t>
            </a:r>
            <a:r>
              <a:rPr lang="de-AT" sz="2800" dirty="0" smtClean="0"/>
              <a:t> countries?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/>
              <a:t>German </a:t>
            </a:r>
            <a:r>
              <a:rPr lang="de-AT" sz="2800" dirty="0" err="1"/>
              <a:t>studies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Philosophy</a:t>
            </a:r>
            <a:endParaRPr lang="de-AT" sz="2800" dirty="0"/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Mathematics</a:t>
            </a:r>
            <a:endParaRPr lang="de-AT" sz="2800" dirty="0"/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Psychology</a:t>
            </a:r>
            <a:endParaRPr lang="de-AT" sz="2800" dirty="0"/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3</a:t>
            </a:r>
            <a:endParaRPr lang="de-AT" dirty="0"/>
          </a:p>
        </p:txBody>
      </p:sp>
      <p:sp>
        <p:nvSpPr>
          <p:cNvPr id="10" name="Explosion 2 9">
            <a:hlinkClick r:id="" action="ppaction://hlinkshowjump?jump=nextslide"/>
          </p:cNvPr>
          <p:cNvSpPr/>
          <p:nvPr/>
        </p:nvSpPr>
        <p:spPr>
          <a:xfrm>
            <a:off x="8172400" y="6021288"/>
            <a:ext cx="720080" cy="57606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820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 smtClean="0"/>
              <a:t>Welches Studium ist eine gute Vorbereitung für einen Lektor?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/>
            <a:r>
              <a:rPr lang="de-AT" sz="2800" dirty="0" smtClean="0">
                <a:solidFill>
                  <a:schemeClr val="tx1"/>
                </a:solidFill>
                <a:hlinkClick r:id="rId3" action="ppaction://hlinksldjump"/>
              </a:rPr>
              <a:t>Germanistik</a:t>
            </a:r>
            <a:endParaRPr lang="de-AT" sz="2800" dirty="0" smtClean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/>
            <a:r>
              <a:rPr lang="de-AT" sz="2800" dirty="0" smtClean="0">
                <a:solidFill>
                  <a:schemeClr val="tx1"/>
                </a:solidFill>
                <a:hlinkClick r:id="rId4" action="ppaction://hlinksldjump"/>
              </a:rPr>
              <a:t>Philosophie</a:t>
            </a:r>
            <a:endParaRPr lang="de-AT" sz="2800" dirty="0" smtClean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/>
            <a:r>
              <a:rPr lang="de-AT" sz="2800" dirty="0" smtClean="0">
                <a:solidFill>
                  <a:schemeClr val="tx1"/>
                </a:solidFill>
                <a:hlinkClick r:id="rId4" action="ppaction://hlinksldjump"/>
              </a:rPr>
              <a:t>Mathematik</a:t>
            </a:r>
            <a:endParaRPr lang="de-AT" sz="2800" dirty="0" smtClean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/>
            <a:r>
              <a:rPr lang="de-AT" sz="2800" dirty="0" smtClean="0">
                <a:solidFill>
                  <a:schemeClr val="tx1"/>
                </a:solidFill>
                <a:hlinkClick r:id="rId4" action="ppaction://hlinksldjump"/>
              </a:rPr>
              <a:t>Psychologie</a:t>
            </a:r>
            <a:endParaRPr lang="de-AT" sz="2800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</a:t>
            </a:r>
            <a:endParaRPr lang="de-AT" dirty="0"/>
          </a:p>
        </p:txBody>
      </p:sp>
      <p:sp>
        <p:nvSpPr>
          <p:cNvPr id="10" name="Pfeil nach rechts 9">
            <a:hlinkClick r:id="" action="ppaction://hlinkshowjump?jump=nextslide"/>
          </p:cNvPr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 err="1"/>
              <a:t>What</a:t>
            </a:r>
            <a:r>
              <a:rPr lang="de-AT" sz="2800" dirty="0"/>
              <a:t> </a:t>
            </a:r>
            <a:r>
              <a:rPr lang="de-AT" sz="2800" dirty="0" err="1"/>
              <a:t>kind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tasks</a:t>
            </a:r>
            <a:r>
              <a:rPr lang="de-AT" sz="2800" dirty="0"/>
              <a:t> </a:t>
            </a:r>
            <a:r>
              <a:rPr lang="de-AT" sz="2800" dirty="0" err="1"/>
              <a:t>does</a:t>
            </a:r>
            <a:r>
              <a:rPr lang="de-AT" sz="2800" dirty="0"/>
              <a:t> a </a:t>
            </a:r>
            <a:r>
              <a:rPr lang="de-AT" sz="2800" dirty="0" err="1"/>
              <a:t>librarian</a:t>
            </a:r>
            <a:r>
              <a:rPr lang="de-AT" sz="2800" dirty="0"/>
              <a:t> </a:t>
            </a:r>
            <a:r>
              <a:rPr lang="de-AT" sz="2800" dirty="0" err="1"/>
              <a:t>need</a:t>
            </a:r>
            <a:r>
              <a:rPr lang="de-AT" sz="2800" dirty="0"/>
              <a:t> </a:t>
            </a:r>
            <a:r>
              <a:rPr lang="de-AT" sz="2800" dirty="0" err="1"/>
              <a:t>to</a:t>
            </a:r>
            <a:r>
              <a:rPr lang="de-AT" sz="2800" dirty="0"/>
              <a:t> </a:t>
            </a:r>
            <a:r>
              <a:rPr lang="de-AT" sz="2800" dirty="0" err="1"/>
              <a:t>fulfil</a:t>
            </a:r>
            <a:r>
              <a:rPr lang="de-AT" sz="2800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Correcting</a:t>
            </a:r>
            <a:r>
              <a:rPr lang="de-AT" sz="2800" dirty="0"/>
              <a:t> </a:t>
            </a:r>
            <a:r>
              <a:rPr lang="de-AT" sz="2800" dirty="0" err="1"/>
              <a:t>books</a:t>
            </a:r>
            <a:endParaRPr lang="de-AT" sz="2800" dirty="0"/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/>
              <a:t>Book </a:t>
            </a:r>
            <a:r>
              <a:rPr lang="de-AT" sz="2800" dirty="0" err="1"/>
              <a:t>consultation</a:t>
            </a:r>
            <a:r>
              <a:rPr lang="de-AT" sz="2800" dirty="0"/>
              <a:t> /</a:t>
            </a:r>
            <a:r>
              <a:rPr lang="de-AT" sz="2800" dirty="0" err="1"/>
              <a:t>advice</a:t>
            </a:r>
            <a:endParaRPr lang="de-AT" sz="2800" dirty="0"/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/>
              <a:t>Writing </a:t>
            </a:r>
            <a:r>
              <a:rPr lang="de-AT" sz="2800" dirty="0" err="1"/>
              <a:t>books</a:t>
            </a:r>
            <a:endParaRPr lang="de-AT" sz="2800" dirty="0"/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de-AT" sz="2800" dirty="0" err="1"/>
              <a:t>Borrowing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book</a:t>
            </a:r>
            <a:endParaRPr lang="de-AT" sz="2800" dirty="0"/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4</a:t>
            </a:r>
            <a:endParaRPr lang="de-AT" dirty="0"/>
          </a:p>
        </p:txBody>
      </p:sp>
      <p:sp>
        <p:nvSpPr>
          <p:cNvPr id="10" name="Explosion 2 9">
            <a:hlinkClick r:id="" action="ppaction://hlinkshowjump?jump=nextslide"/>
          </p:cNvPr>
          <p:cNvSpPr/>
          <p:nvPr/>
        </p:nvSpPr>
        <p:spPr>
          <a:xfrm>
            <a:off x="8172400" y="6021288"/>
            <a:ext cx="720080" cy="57606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492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dirty="0" smtClean="0">
                <a:latin typeface="Century Gothic" pitchFamily="34" charset="0"/>
                <a:cs typeface="Calibri" pitchFamily="34" charset="0"/>
              </a:rPr>
              <a:t>Was für Aufgaben hat ein Buchhändler ?</a:t>
            </a:r>
            <a:endParaRPr lang="de-AT" sz="2800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115616" y="2564904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latin typeface="Calibri" pitchFamily="34" charset="0"/>
                <a:cs typeface="Calibri" pitchFamily="34" charset="0"/>
                <a:hlinkClick r:id="rId3" action="ppaction://hlinksldjump"/>
              </a:rPr>
              <a:t>Bücher korrigieren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15616" y="3429000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latin typeface="Calibri" pitchFamily="34" charset="0"/>
                <a:cs typeface="Calibri" pitchFamily="34" charset="0"/>
                <a:hlinkClick r:id="rId4" action="ppaction://hlinksldjump"/>
              </a:rPr>
              <a:t>Bücherberatung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15616" y="4293096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AT" sz="2800" dirty="0">
                <a:latin typeface="Calibri" pitchFamily="34" charset="0"/>
                <a:cs typeface="Calibri" pitchFamily="34" charset="0"/>
                <a:hlinkClick r:id="rId3" action="ppaction://hlinksldjump"/>
              </a:rPr>
              <a:t>Bücher schreiben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343" y="5157192"/>
            <a:ext cx="5976937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Bef>
                <a:spcPct val="50000"/>
              </a:spcBef>
              <a:defRPr/>
            </a:pPr>
            <a:r>
              <a:rPr lang="de-DE" sz="2800" dirty="0" smtClean="0">
                <a:latin typeface="Calibri" pitchFamily="34" charset="0"/>
                <a:cs typeface="Calibri" pitchFamily="34" charset="0"/>
                <a:hlinkClick r:id="rId3" action="ppaction://hlinksldjump"/>
              </a:rPr>
              <a:t>Buchentlehnung</a:t>
            </a:r>
            <a:endParaRPr lang="de-AT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5496" y="260648"/>
            <a:ext cx="100811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AT" dirty="0"/>
          </a:p>
        </p:txBody>
      </p:sp>
      <p:sp>
        <p:nvSpPr>
          <p:cNvPr id="10" name="Pfeil nach rechts 9">
            <a:hlinkClick r:id="" action="ppaction://hlinkshowjump?jump=nextslide"/>
          </p:cNvPr>
          <p:cNvSpPr/>
          <p:nvPr/>
        </p:nvSpPr>
        <p:spPr>
          <a:xfrm>
            <a:off x="8088446" y="6165304"/>
            <a:ext cx="792088" cy="5040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ng">
  <a:themeElements>
    <a:clrScheme name="Benutzerdefiniert 1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000000"/>
      </a:hlink>
      <a:folHlink>
        <a:srgbClr val="26271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641</Words>
  <Application>Microsoft Office PowerPoint</Application>
  <PresentationFormat>Bildschirmpräsentation (4:3)</PresentationFormat>
  <Paragraphs>245</Paragraphs>
  <Slides>38</Slides>
  <Notes>37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39" baseType="lpstr">
      <vt:lpstr>Streng</vt:lpstr>
      <vt:lpstr>Die Millionenshow</vt:lpstr>
      <vt:lpstr>Who makes up stories in order to earn money?</vt:lpstr>
      <vt:lpstr>Wer denkt sich Geschichten aus um Geld zu verdienen?</vt:lpstr>
      <vt:lpstr>A librarian needs to know …</vt:lpstr>
      <vt:lpstr>Als Buchhändler muss man wissen…</vt:lpstr>
      <vt:lpstr>Which studies are a good preparation for a lector in german speaking countries?</vt:lpstr>
      <vt:lpstr>Welches Studium ist eine gute Vorbereitung für einen Lektor?</vt:lpstr>
      <vt:lpstr>What kind of tasks does a librarian need to fulfil?</vt:lpstr>
      <vt:lpstr>Was für Aufgaben hat ein Buchhändler ?</vt:lpstr>
      <vt:lpstr>What’s part of a bookbinder’s job?</vt:lpstr>
      <vt:lpstr>Was gehört zur Aufgabe eines Buchbinders?</vt:lpstr>
      <vt:lpstr>Zwischenstufe</vt:lpstr>
      <vt:lpstr>Which job doesn’t require professional education?</vt:lpstr>
      <vt:lpstr>Für welchen Beruf braucht man keine Ausbildung?</vt:lpstr>
      <vt:lpstr>Which job requires a degree in German studies?</vt:lpstr>
      <vt:lpstr>Für welchen Beruf könnte ein Germanistikstudium Voraussetzung sein? </vt:lpstr>
      <vt:lpstr>How do the Swiss refer to printers (job)?</vt:lpstr>
      <vt:lpstr>Wie lautet in der Schweiz die Berufsbezeichnung für Drucker?</vt:lpstr>
      <vt:lpstr>Where was the art of book binding  invented?</vt:lpstr>
      <vt:lpstr>Wo wurde die Kunst des Buchbindens erfunden?</vt:lpstr>
      <vt:lpstr>A restorer deals with</vt:lpstr>
      <vt:lpstr>Womit beschäftigt sich ein Restaurator?</vt:lpstr>
      <vt:lpstr>Zwischenstufe</vt:lpstr>
      <vt:lpstr>What does a lector primarily deal with?</vt:lpstr>
      <vt:lpstr>Was ist die Hauptaufgabe des Lektors?</vt:lpstr>
      <vt:lpstr>When did the job as book binder develop?</vt:lpstr>
      <vt:lpstr>Wann entstand der Beruf des Buchbinders?</vt:lpstr>
      <vt:lpstr>What’s the meaning of the Latin word „auctor“?</vt:lpstr>
      <vt:lpstr>Was bedeutet das lateinische Wort „Auctor“? </vt:lpstr>
      <vt:lpstr>What is the Latin term for librarian?</vt:lpstr>
      <vt:lpstr>Wie lautet die lateinische Bezeichnung für Bibliothekar?</vt:lpstr>
      <vt:lpstr>Zwischenstufe</vt:lpstr>
      <vt:lpstr>Who was a famous librarian?</vt:lpstr>
      <vt:lpstr>Wer war ein berühmter Bibliothekar?</vt:lpstr>
      <vt:lpstr>Richtig!</vt:lpstr>
      <vt:lpstr>Leider falsch!</vt:lpstr>
      <vt:lpstr>Gewinn</vt:lpstr>
      <vt:lpstr>Du bist ausgeschieden!</vt:lpstr>
    </vt:vector>
  </TitlesOfParts>
  <Company>GG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Millionenshow</dc:title>
  <dc:creator>A</dc:creator>
  <cp:lastModifiedBy>Doris</cp:lastModifiedBy>
  <cp:revision>62</cp:revision>
  <dcterms:created xsi:type="dcterms:W3CDTF">2012-05-01T14:17:21Z</dcterms:created>
  <dcterms:modified xsi:type="dcterms:W3CDTF">2012-05-08T08:10:39Z</dcterms:modified>
</cp:coreProperties>
</file>