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64" r:id="rId4"/>
    <p:sldId id="258" r:id="rId5"/>
    <p:sldId id="267" r:id="rId6"/>
    <p:sldId id="265" r:id="rId7"/>
    <p:sldId id="268" r:id="rId8"/>
    <p:sldId id="259" r:id="rId9"/>
    <p:sldId id="261" r:id="rId10"/>
    <p:sldId id="262" r:id="rId11"/>
    <p:sldId id="263" r:id="rId12"/>
    <p:sldId id="266" r:id="rId13"/>
  </p:sldIdLst>
  <p:sldSz cx="9144000" cy="6858000" type="screen4x3"/>
  <p:notesSz cx="6669088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de-DE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0995ECE-9AAB-4C4D-9E73-324F83A33296}" type="datetimeFigureOut">
              <a:rPr lang="de-DE"/>
              <a:pPr/>
              <a:t>12.06.2012</a:t>
            </a:fld>
            <a:endParaRPr lang="de-DE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de-DE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3DBB533-11D6-439F-A458-1E50C3C858A5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AD453-422C-4168-A892-3AEA342489AC}" type="datetimeFigureOut">
              <a:rPr lang="de-DE"/>
              <a:pPr>
                <a:defRPr/>
              </a:pPr>
              <a:t>12.06.2012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C4631-F673-4E51-B5AF-BCDDD1AB8DD6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FFEC5-02B7-48B9-BE77-8991A3309DE7}" type="datetimeFigureOut">
              <a:rPr lang="de-DE"/>
              <a:pPr>
                <a:defRPr/>
              </a:pPr>
              <a:t>12.06.2012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2B630-7FB4-4C4C-9F11-F14AE5C33D2A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2F607-1704-4619-9B94-E61D9886D2D2}" type="datetimeFigureOut">
              <a:rPr lang="de-DE"/>
              <a:pPr>
                <a:defRPr/>
              </a:pPr>
              <a:t>12.06.2012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952FA-44BA-4E4F-87F3-8F1A4B849862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1A057-9AEE-45BF-BC80-712543A02C5D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870D0-E40C-48CB-B640-B6CA039BD9A5}" type="datetimeFigureOut">
              <a:rPr lang="de-DE"/>
              <a:pPr>
                <a:defRPr/>
              </a:pPr>
              <a:t>12.06.2012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D0CEF-0015-4493-B87B-3A660D6B6A0B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473C7-F783-47D7-A0AB-C7C6D6FA06BE}" type="datetimeFigureOut">
              <a:rPr lang="de-DE"/>
              <a:pPr>
                <a:defRPr/>
              </a:pPr>
              <a:t>12.06.2012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7D75B-DAD2-478E-99F8-B6453339BEE4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E7882-A44E-4E5C-ACF7-2DF139D08895}" type="datetimeFigureOut">
              <a:rPr lang="de-DE"/>
              <a:pPr>
                <a:defRPr/>
              </a:pPr>
              <a:t>12.06.2012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7D221-CBF6-403F-9EE6-697B13F40EB6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6DD2F-60FF-4A69-A25C-C30DB470E09D}" type="datetimeFigureOut">
              <a:rPr lang="de-DE"/>
              <a:pPr>
                <a:defRPr/>
              </a:pPr>
              <a:t>12.06.2012</a:t>
            </a:fld>
            <a:endParaRPr lang="de-AT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6EC37-7886-4FD8-9D97-5330D398AE07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24BB8-64D6-4928-85C6-1BC0EAB196EE}" type="datetimeFigureOut">
              <a:rPr lang="de-DE"/>
              <a:pPr>
                <a:defRPr/>
              </a:pPr>
              <a:t>12.06.2012</a:t>
            </a:fld>
            <a:endParaRPr lang="de-AT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97DD3-D369-4780-97EC-EFD6D23E1D5F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91618-1AD1-42A4-9230-9B92B06BB711}" type="datetimeFigureOut">
              <a:rPr lang="de-DE"/>
              <a:pPr>
                <a:defRPr/>
              </a:pPr>
              <a:t>12.06.2012</a:t>
            </a:fld>
            <a:endParaRPr lang="de-AT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DCD9F-144A-44B8-80FB-3728D71E5892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FDB74-13B6-4BBD-B922-66C1FFC85562}" type="datetimeFigureOut">
              <a:rPr lang="de-DE"/>
              <a:pPr>
                <a:defRPr/>
              </a:pPr>
              <a:t>12.06.2012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7A6B7-C070-476E-AB71-A86B89ACB040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293F1-EDC4-41AE-B090-5C14628BBF44}" type="datetimeFigureOut">
              <a:rPr lang="de-DE"/>
              <a:pPr>
                <a:defRPr/>
              </a:pPr>
              <a:t>12.06.2012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250D9-1BB1-4993-AFCA-C049F229C0A0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de-AT" smtClean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5E3131-0C63-4577-A49D-0D113B2F97C3}" type="datetimeFigureOut">
              <a:rPr lang="de-DE"/>
              <a:pPr>
                <a:defRPr/>
              </a:pPr>
              <a:t>12.06.2012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3FDBF1-FF7C-4C19-9AE6-A3A3A239423B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smtClean="0"/>
              <a:t>Bibliotheken aus aller Welt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AT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AT" dirty="0" smtClean="0"/>
              <a:t>4E, 5A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Bibliothéque nationale de France</a:t>
            </a:r>
          </a:p>
        </p:txBody>
      </p:sp>
      <p:sp>
        <p:nvSpPr>
          <p:cNvPr id="23554" name="Inhaltsplatzhalter 2"/>
          <p:cNvSpPr>
            <a:spLocks noGrp="1"/>
          </p:cNvSpPr>
          <p:nvPr>
            <p:ph idx="1"/>
          </p:nvPr>
        </p:nvSpPr>
        <p:spPr>
          <a:xfrm>
            <a:off x="285750" y="1428750"/>
            <a:ext cx="8229600" cy="4389438"/>
          </a:xfrm>
        </p:spPr>
        <p:txBody>
          <a:bodyPr/>
          <a:lstStyle/>
          <a:p>
            <a:r>
              <a:rPr lang="de-AT" sz="2400" smtClean="0"/>
              <a:t>Die Bibliothéque besitzt insgesamt 30. Mio Bücher.</a:t>
            </a:r>
          </a:p>
          <a:p>
            <a:r>
              <a:rPr lang="de-AT" sz="2400" smtClean="0"/>
              <a:t>Neue Bibliothéque 1996, Paris.</a:t>
            </a:r>
          </a:p>
          <a:p>
            <a:r>
              <a:rPr lang="de-AT" sz="2400" smtClean="0"/>
              <a:t>60.000 m² großes rechteckiges Areal mit 12.000 m² großem Garten. </a:t>
            </a:r>
          </a:p>
          <a:p>
            <a:r>
              <a:rPr lang="de-AT" sz="2400" smtClean="0"/>
              <a:t>Die Bibliothéque besteht aus 2 Hauptbibliotheken.</a:t>
            </a:r>
          </a:p>
          <a:p>
            <a:r>
              <a:rPr lang="de-AT" sz="2400" smtClean="0"/>
              <a:t>Neue Bibliothéque erbaut unter: Francois Mitterrand</a:t>
            </a:r>
          </a:p>
          <a:p>
            <a:r>
              <a:rPr lang="de-AT" sz="2400" smtClean="0"/>
              <a:t>Alte Bibliothéque erbaut unter: Jean-Baptiste Colbert</a:t>
            </a:r>
          </a:p>
          <a:p>
            <a:endParaRPr lang="de-AT" smtClean="0"/>
          </a:p>
        </p:txBody>
      </p:sp>
      <p:pic>
        <p:nvPicPr>
          <p:cNvPr id="23555" name="Picture 2" descr="http://farm1.static.flickr.com/143/346396495_3c48de2923_m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6250" y="4500563"/>
            <a:ext cx="228600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el 1"/>
          <p:cNvSpPr>
            <a:spLocks noGrp="1"/>
          </p:cNvSpPr>
          <p:nvPr>
            <p:ph type="ctrTitle"/>
          </p:nvPr>
        </p:nvSpPr>
        <p:spPr>
          <a:xfrm>
            <a:off x="823913" y="174625"/>
            <a:ext cx="7772400" cy="1022350"/>
          </a:xfrm>
        </p:spPr>
        <p:txBody>
          <a:bodyPr/>
          <a:lstStyle/>
          <a:p>
            <a:r>
              <a:rPr lang="de-AT" sz="4800" smtClean="0"/>
              <a:t>British Library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16013" y="1628775"/>
            <a:ext cx="7488237" cy="4824413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de-AT" sz="1800" dirty="0" smtClean="0">
                <a:latin typeface="Arial" pitchFamily="34" charset="0"/>
                <a:cs typeface="Arial" pitchFamily="34" charset="0"/>
              </a:rPr>
              <a:t>  1972 gegründet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de-AT" sz="1800" dirty="0" smtClean="0">
                <a:latin typeface="Arial" pitchFamily="34" charset="0"/>
                <a:cs typeface="Arial" pitchFamily="34" charset="0"/>
              </a:rPr>
              <a:t>  Drei Standorte:   - British Library in London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AT" sz="1800" dirty="0" smtClean="0">
                <a:latin typeface="Arial" pitchFamily="34" charset="0"/>
                <a:cs typeface="Arial" pitchFamily="34" charset="0"/>
              </a:rPr>
              <a:t>                                - Newspaper Library in London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AT" sz="1800" dirty="0" smtClean="0">
                <a:latin typeface="Arial" pitchFamily="34" charset="0"/>
                <a:cs typeface="Arial" pitchFamily="34" charset="0"/>
              </a:rPr>
              <a:t>                                - British Library in Boston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de-AT" sz="1800" dirty="0" smtClean="0">
                <a:latin typeface="Arial" pitchFamily="34" charset="0"/>
                <a:cs typeface="Arial" pitchFamily="34" charset="0"/>
              </a:rPr>
              <a:t> 150 Millionen Werke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de-AT" sz="1800" smtClean="0">
                <a:latin typeface="Arial" pitchFamily="34" charset="0"/>
                <a:cs typeface="Arial" pitchFamily="34" charset="0"/>
              </a:rPr>
              <a:t> Bekannte 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Nutzer:</a:t>
            </a:r>
            <a:r>
              <a:rPr lang="de-AT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Charles Dickens, Lenin, Virginia Woolf,…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de-AT" sz="1800" dirty="0" smtClean="0">
              <a:latin typeface="Arial" pitchFamily="34" charset="0"/>
              <a:cs typeface="Arial" pitchFamily="34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AT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de-AT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11638" y="3933825"/>
            <a:ext cx="3389312" cy="255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Inhaltsplatzhalter 1"/>
          <p:cNvSpPr>
            <a:spLocks noGrp="1"/>
          </p:cNvSpPr>
          <p:nvPr>
            <p:ph idx="1"/>
          </p:nvPr>
        </p:nvSpPr>
        <p:spPr>
          <a:xfrm>
            <a:off x="107950" y="1557338"/>
            <a:ext cx="8856663" cy="5111750"/>
          </a:xfrm>
        </p:spPr>
        <p:txBody>
          <a:bodyPr/>
          <a:lstStyle/>
          <a:p>
            <a:r>
              <a:rPr lang="de-AT" sz="2000" smtClean="0"/>
              <a:t>Seit zweitem Jahrhundert v. Chr.</a:t>
            </a:r>
          </a:p>
          <a:p>
            <a:r>
              <a:rPr lang="de-AT" sz="2000" smtClean="0"/>
              <a:t>Antike: Celsus-Bibliothek </a:t>
            </a:r>
          </a:p>
          <a:p>
            <a:r>
              <a:rPr lang="de-AT" sz="2000" smtClean="0"/>
              <a:t>Nur wenige Manuskripte existieren aus byzantinischer Zeit.</a:t>
            </a:r>
          </a:p>
          <a:p>
            <a:r>
              <a:rPr lang="de-AT" sz="2000" smtClean="0"/>
              <a:t>Viele </a:t>
            </a:r>
            <a:r>
              <a:rPr lang="de-DE" sz="2000" smtClean="0"/>
              <a:t>türkische Bibliotheken in historischen osmanischen Gebäuden, große und wertvolle Handschriftensammlungen.</a:t>
            </a:r>
          </a:p>
          <a:p>
            <a:r>
              <a:rPr lang="de-DE" sz="2000" smtClean="0"/>
              <a:t>Druckverbot: Buchdruck erst Anfang des 18.Jh. gestattet</a:t>
            </a:r>
          </a:p>
          <a:p>
            <a:r>
              <a:rPr lang="de-DE" sz="2000" smtClean="0"/>
              <a:t>Beginn 20.Jh. lateinische Schriftzeichen, viele öffentliche Bibliotheken in Volkshäusern bzw. Volkszimmern</a:t>
            </a:r>
          </a:p>
          <a:p>
            <a:r>
              <a:rPr lang="de-DE" sz="2000" smtClean="0"/>
              <a:t>Nach dem Zweiten Weltkrieg Professionalisierung des türkischen Bibliothekswesens</a:t>
            </a:r>
          </a:p>
          <a:p>
            <a:r>
              <a:rPr lang="de-DE" sz="2000" smtClean="0"/>
              <a:t>Gründung der Nationalbibliothek, Gründung des Verbands türkischer Bibliothekare, Gründung des ersten universitären Instituts für Bibliothekswesen an der Ankara-Universität</a:t>
            </a:r>
          </a:p>
          <a:p>
            <a:endParaRPr lang="de-DE" sz="2000" smtClean="0"/>
          </a:p>
          <a:p>
            <a:endParaRPr lang="de-DE" sz="2000" smtClean="0"/>
          </a:p>
          <a:p>
            <a:endParaRPr lang="de-AT" sz="2000" smtClean="0"/>
          </a:p>
          <a:p>
            <a:endParaRPr lang="de-AT" smtClean="0"/>
          </a:p>
          <a:p>
            <a:endParaRPr lang="de-AT" smtClean="0"/>
          </a:p>
          <a:p>
            <a:endParaRPr lang="de-AT" smtClean="0"/>
          </a:p>
        </p:txBody>
      </p:sp>
      <p:sp>
        <p:nvSpPr>
          <p:cNvPr id="25602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Osmanische Bibliotheksgeschichte</a:t>
            </a:r>
          </a:p>
        </p:txBody>
      </p:sp>
      <p:pic>
        <p:nvPicPr>
          <p:cNvPr id="25603" name="Picture 2" descr="E:\Deutsch Ref.2\Celsus_Flickr_michael.berlin_cc_by_s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11863" y="1052513"/>
            <a:ext cx="2376487" cy="117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ctrTitle"/>
          </p:nvPr>
        </p:nvSpPr>
        <p:spPr>
          <a:xfrm>
            <a:off x="685800" y="404813"/>
            <a:ext cx="7772400" cy="792162"/>
          </a:xfrm>
        </p:spPr>
        <p:txBody>
          <a:bodyPr/>
          <a:lstStyle/>
          <a:p>
            <a:r>
              <a:rPr lang="de-AT" smtClean="0"/>
              <a:t>Bibliothek von Alexandria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528" y="1412776"/>
            <a:ext cx="4032448" cy="2808312"/>
          </a:xfrm>
        </p:spPr>
        <p:txBody>
          <a:bodyPr rtlCol="0">
            <a:normAutofit lnSpcReduction="10000"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de-DE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+mj-lt"/>
              </a:rPr>
              <a:t>Gründer war </a:t>
            </a:r>
            <a:r>
              <a:rPr lang="de-DE" sz="28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+mj-lt"/>
              </a:rPr>
              <a:t>Ptolemeus</a:t>
            </a:r>
            <a:r>
              <a:rPr lang="de-DE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+mj-lt"/>
              </a:rPr>
              <a:t> I 288 v. Chr.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+mj-lt"/>
              </a:rPr>
              <a:t> Treffpunkt für Geistliche und Gelehrte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+mj-lt"/>
              </a:rPr>
              <a:t> 49 v. Chr. Brand durch Cäsar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AT" dirty="0"/>
          </a:p>
        </p:txBody>
      </p:sp>
      <p:pic>
        <p:nvPicPr>
          <p:cNvPr id="15363" name="Grafik 4" descr="Alexandria_flickr_travel.aficionado_cc_by_nc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76825" y="1484313"/>
            <a:ext cx="30480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feld 5"/>
          <p:cNvSpPr txBox="1">
            <a:spLocks noChangeArrowheads="1"/>
          </p:cNvSpPr>
          <p:nvPr/>
        </p:nvSpPr>
        <p:spPr bwMode="auto">
          <a:xfrm>
            <a:off x="5003800" y="4292600"/>
            <a:ext cx="3097213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de-AT" sz="2800" b="1">
                <a:latin typeface="Calibri" pitchFamily="34" charset="0"/>
              </a:rPr>
              <a:t> 1995 Beginn des Wiederaufbaus</a:t>
            </a:r>
          </a:p>
          <a:p>
            <a:pPr>
              <a:buFont typeface="Arial" charset="0"/>
              <a:buChar char="•"/>
            </a:pPr>
            <a:r>
              <a:rPr lang="de-AT" sz="2800" b="1">
                <a:latin typeface="Calibri" pitchFamily="34" charset="0"/>
              </a:rPr>
              <a:t> Eröffnung 16.10.2002</a:t>
            </a:r>
          </a:p>
        </p:txBody>
      </p:sp>
      <p:pic>
        <p:nvPicPr>
          <p:cNvPr id="15365" name="Grafik 7" descr="Alexandria1_flickr_travel.aficionado_cc_by_nc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00113" y="4221163"/>
            <a:ext cx="30480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Celsus Bibliothek in Ephesus</a:t>
            </a:r>
          </a:p>
        </p:txBody>
      </p:sp>
      <p:sp>
        <p:nvSpPr>
          <p:cNvPr id="16386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mtClean="0"/>
              <a:t>gebaut: 114-125 n. Chr.</a:t>
            </a:r>
          </a:p>
          <a:p>
            <a:r>
              <a:rPr lang="de-AT" smtClean="0"/>
              <a:t>Von römischen Senatoren</a:t>
            </a:r>
          </a:p>
          <a:p>
            <a:r>
              <a:rPr lang="de-AT" smtClean="0"/>
              <a:t>12.000 Schriftrollen</a:t>
            </a:r>
          </a:p>
          <a:p>
            <a:r>
              <a:rPr lang="de-AT" smtClean="0"/>
              <a:t>Die Fassade wirkte durch verschiedene Tricks größer z.B.: Kurvatur</a:t>
            </a:r>
          </a:p>
          <a:p>
            <a:r>
              <a:rPr lang="de-AT" smtClean="0"/>
              <a:t>1905/06 wurde die Bibliothek freigelegt</a:t>
            </a:r>
          </a:p>
          <a:p>
            <a:r>
              <a:rPr lang="de-AT" smtClean="0"/>
              <a:t>Von 1970 bis 1978 wurde die Fassade unter österreichischer Leitung wiederaufgebaut</a:t>
            </a:r>
          </a:p>
          <a:p>
            <a:endParaRPr lang="de-AT" smtClean="0"/>
          </a:p>
        </p:txBody>
      </p:sp>
      <p:pic>
        <p:nvPicPr>
          <p:cNvPr id="16387" name="Grafik 4" descr="Celsus Bibliothek_flickr_michael.berlin_cc_by_sa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43550" y="1196975"/>
            <a:ext cx="3462338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188913"/>
            <a:ext cx="7772400" cy="7921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AT" dirty="0" smtClean="0">
                <a:latin typeface="Algerian" pitchFamily="82" charset="0"/>
              </a:rPr>
              <a:t>Bibliotheken im Mittelalter</a:t>
            </a:r>
            <a:endParaRPr lang="de-AT" dirty="0">
              <a:latin typeface="Algerian" pitchFamily="82" charset="0"/>
            </a:endParaRPr>
          </a:p>
        </p:txBody>
      </p:sp>
      <p:sp>
        <p:nvSpPr>
          <p:cNvPr id="17410" name="Textfeld 4"/>
          <p:cNvSpPr txBox="1">
            <a:spLocks noChangeArrowheads="1"/>
          </p:cNvSpPr>
          <p:nvPr/>
        </p:nvSpPr>
        <p:spPr bwMode="auto">
          <a:xfrm>
            <a:off x="684213" y="981075"/>
            <a:ext cx="72009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de-AT" sz="2400">
                <a:latin typeface="Andalus"/>
                <a:ea typeface="Andalus"/>
                <a:cs typeface="Andalus"/>
              </a:rPr>
              <a:t>Alte Bibliotheken  -Brände Völkerwanderung zerstört</a:t>
            </a:r>
          </a:p>
          <a:p>
            <a:pPr>
              <a:buFont typeface="Arial" charset="0"/>
              <a:buChar char="•"/>
            </a:pPr>
            <a:r>
              <a:rPr lang="de-AT" sz="2400">
                <a:latin typeface="Andalus"/>
                <a:ea typeface="Andalus"/>
                <a:cs typeface="Andalus"/>
              </a:rPr>
              <a:t>Gelehrte und Adelige kauften Privat- und Klosterbibliotheken auf</a:t>
            </a:r>
          </a:p>
          <a:p>
            <a:pPr>
              <a:buFont typeface="Arial" charset="0"/>
              <a:buChar char="•"/>
            </a:pPr>
            <a:r>
              <a:rPr lang="de-AT" sz="2400">
                <a:latin typeface="Andalus"/>
                <a:ea typeface="Andalus"/>
                <a:cs typeface="Andalus"/>
              </a:rPr>
              <a:t>Sicherheit -&gt;Bücher angekettet</a:t>
            </a:r>
          </a:p>
          <a:p>
            <a:pPr>
              <a:buFont typeface="Arial" charset="0"/>
              <a:buChar char="•"/>
            </a:pPr>
            <a:r>
              <a:rPr lang="de-AT" sz="2400">
                <a:latin typeface="Andalus"/>
                <a:ea typeface="Andalus"/>
                <a:cs typeface="Andalus"/>
              </a:rPr>
              <a:t>Mönche schrieben Bücher ab</a:t>
            </a:r>
          </a:p>
        </p:txBody>
      </p:sp>
      <p:sp>
        <p:nvSpPr>
          <p:cNvPr id="17411" name="Textfeld 8"/>
          <p:cNvSpPr txBox="1">
            <a:spLocks noChangeArrowheads="1"/>
          </p:cNvSpPr>
          <p:nvPr/>
        </p:nvSpPr>
        <p:spPr bwMode="auto">
          <a:xfrm>
            <a:off x="714375" y="2928938"/>
            <a:ext cx="460216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de-AT" sz="2400">
                <a:latin typeface="Andalus"/>
                <a:ea typeface="Andalus"/>
                <a:cs typeface="Andalus"/>
              </a:rPr>
              <a:t>Einfache Bürger -&gt;nicht lesen und schreiben</a:t>
            </a:r>
          </a:p>
          <a:p>
            <a:pPr>
              <a:buFont typeface="Arial" charset="0"/>
              <a:buChar char="•"/>
            </a:pPr>
            <a:r>
              <a:rPr lang="de-AT" sz="2400">
                <a:latin typeface="Andalus"/>
                <a:ea typeface="Andalus"/>
                <a:cs typeface="Andalus"/>
              </a:rPr>
              <a:t>Buchdruck: Johannes Gensfleisch von Sorgenloch (Gutenberg), Bücher wurden billiger-leichter erhältlich</a:t>
            </a:r>
            <a:endParaRPr lang="de-AT" sz="2400">
              <a:latin typeface="Calibri" pitchFamily="34" charset="0"/>
            </a:endParaRPr>
          </a:p>
        </p:txBody>
      </p:sp>
      <p:pic>
        <p:nvPicPr>
          <p:cNvPr id="17412" name="Grafik 9" descr="handschrift_wikipedia_bibliothek corviniana_pd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57875" y="1785938"/>
            <a:ext cx="299720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Grafik 10" descr="steckschrift_flickr_wilhei55_cc_by_sa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28875" y="4929188"/>
            <a:ext cx="2959100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Klosterbibliohteken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14863" cy="4525963"/>
          </a:xfrm>
        </p:spPr>
        <p:txBody>
          <a:bodyPr/>
          <a:lstStyle/>
          <a:p>
            <a:r>
              <a:rPr lang="de-AT" sz="2000" smtClean="0"/>
              <a:t>Überlieferungen aus Mittelalter, antiker Literatur</a:t>
            </a:r>
          </a:p>
          <a:p>
            <a:r>
              <a:rPr lang="de-AT" sz="2000" smtClean="0"/>
              <a:t>Wegen Revolution </a:t>
            </a:r>
            <a:r>
              <a:rPr lang="de-AT" sz="2000" smtClean="0">
                <a:sym typeface="Wingdings" pitchFamily="2" charset="2"/>
              </a:rPr>
              <a:t> teilweise aufgelöst in Deutschland</a:t>
            </a:r>
          </a:p>
          <a:p>
            <a:r>
              <a:rPr lang="de-AT" sz="2000" smtClean="0">
                <a:sym typeface="Wingdings" pitchFamily="2" charset="2"/>
              </a:rPr>
              <a:t>Blütezeit während des Barocks und der Gegenreformation</a:t>
            </a:r>
          </a:p>
          <a:p>
            <a:r>
              <a:rPr lang="de-AT" sz="2000" smtClean="0"/>
              <a:t>Napoleon erzwang Anfang des 19. Jh. die Säkularisierung</a:t>
            </a:r>
          </a:p>
          <a:p>
            <a:r>
              <a:rPr lang="de-AT" sz="2000" smtClean="0"/>
              <a:t>In  Österreich blieben Klosterbibliotheken erhalten</a:t>
            </a:r>
          </a:p>
          <a:p>
            <a:r>
              <a:rPr lang="de-AT" sz="2000" smtClean="0"/>
              <a:t>Größte Klosterbibliothek Stift Admont</a:t>
            </a:r>
            <a:endParaRPr lang="de-AT" sz="1800" smtClean="0"/>
          </a:p>
        </p:txBody>
      </p:sp>
      <p:pic>
        <p:nvPicPr>
          <p:cNvPr id="18435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032375" y="2857500"/>
            <a:ext cx="3859213" cy="2892425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914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AT" dirty="0" smtClean="0"/>
              <a:t>Die Vatikanische Apostolische Bibliothek</a:t>
            </a:r>
            <a:br>
              <a:rPr lang="de-AT" dirty="0" smtClean="0"/>
            </a:br>
            <a:endParaRPr lang="de-AT" dirty="0"/>
          </a:p>
        </p:txBody>
      </p:sp>
      <p:sp>
        <p:nvSpPr>
          <p:cNvPr id="19458" name="Inhaltsplatzhalter 2"/>
          <p:cNvSpPr>
            <a:spLocks noGrp="1"/>
          </p:cNvSpPr>
          <p:nvPr>
            <p:ph idx="1"/>
          </p:nvPr>
        </p:nvSpPr>
        <p:spPr>
          <a:xfrm>
            <a:off x="914400" y="2349500"/>
            <a:ext cx="7772400" cy="4006850"/>
          </a:xfrm>
        </p:spPr>
        <p:txBody>
          <a:bodyPr/>
          <a:lstStyle/>
          <a:p>
            <a:r>
              <a:rPr lang="de-AT" smtClean="0"/>
              <a:t>Seit 400 n. Chr. Grundstein der Bibliothek</a:t>
            </a:r>
          </a:p>
          <a:p>
            <a:r>
              <a:rPr lang="de-AT" smtClean="0"/>
              <a:t>Im 17. Jhd.  Beginn der Geheimarchive</a:t>
            </a:r>
          </a:p>
          <a:p>
            <a:r>
              <a:rPr lang="de-AT" smtClean="0"/>
              <a:t>Seit Ende  19. Jhd. nicht mehr grundliegend verändert </a:t>
            </a:r>
          </a:p>
          <a:p>
            <a:r>
              <a:rPr lang="de-AT" smtClean="0"/>
              <a:t>2010 Beginn Digitalisierung</a:t>
            </a:r>
          </a:p>
          <a:p>
            <a:r>
              <a:rPr lang="de-AT" smtClean="0"/>
              <a:t> und Fotos</a:t>
            </a:r>
          </a:p>
          <a:p>
            <a:endParaRPr lang="de-AT" smtClean="0"/>
          </a:p>
          <a:p>
            <a:endParaRPr lang="de-AT" sz="1400" smtClean="0"/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27763" y="4149725"/>
            <a:ext cx="2606675" cy="194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01625"/>
            <a:ext cx="8496300" cy="534988"/>
          </a:xfrm>
        </p:spPr>
        <p:txBody>
          <a:bodyPr/>
          <a:lstStyle/>
          <a:p>
            <a:r>
              <a:rPr lang="de-AT" sz="2800" b="1" smtClean="0">
                <a:solidFill>
                  <a:schemeClr val="folHlink"/>
                </a:solidFill>
                <a:latin typeface="Arial" charset="0"/>
              </a:rPr>
              <a:t>Österreichische Nationalbibliothek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85225" cy="573246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  <a:buClr>
                <a:schemeClr val="bg1"/>
              </a:buClr>
              <a:buFont typeface="Wingdings" pitchFamily="2" charset="2"/>
              <a:buChar char=""/>
            </a:pPr>
            <a:r>
              <a:rPr lang="de-AT" sz="2400" smtClean="0">
                <a:solidFill>
                  <a:schemeClr val="tx2"/>
                </a:solidFill>
                <a:latin typeface="Arial" charset="0"/>
              </a:rPr>
              <a:t>Wertvollste Büchersammlung von Prinz Eugen von Savoyen 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chemeClr val="bg1"/>
              </a:buClr>
              <a:buFont typeface="Wingdings" pitchFamily="2" charset="2"/>
              <a:buChar char=""/>
            </a:pPr>
            <a:r>
              <a:rPr lang="de-DE" sz="2400" smtClean="0">
                <a:solidFill>
                  <a:schemeClr val="tx2"/>
                </a:solidFill>
                <a:latin typeface="Arial" charset="0"/>
              </a:rPr>
              <a:t>Nach Krieg wurde Rückgabe von NS Raubgut zunächst verweigert </a:t>
            </a:r>
            <a:r>
              <a:rPr lang="de-DE" sz="2400" smtClean="0">
                <a:solidFill>
                  <a:schemeClr val="tx2"/>
                </a:solidFill>
                <a:latin typeface="Arial" charset="0"/>
                <a:sym typeface="Wingdings" pitchFamily="2" charset="2"/>
              </a:rPr>
              <a:t></a:t>
            </a:r>
            <a:r>
              <a:rPr lang="de-DE" sz="2400" smtClean="0">
                <a:solidFill>
                  <a:schemeClr val="tx2"/>
                </a:solidFill>
                <a:latin typeface="Arial" charset="0"/>
              </a:rPr>
              <a:t>2010 wurde das Raubgut  an die rechtmäßigen Erben zurückerstattet </a:t>
            </a:r>
          </a:p>
          <a:p>
            <a:pPr>
              <a:buClr>
                <a:srgbClr val="310000"/>
              </a:buClr>
              <a:buFont typeface="Wingdings" pitchFamily="2" charset="2"/>
              <a:buChar char="&amp;"/>
            </a:pPr>
            <a:r>
              <a:rPr lang="de-DE" sz="2400" smtClean="0">
                <a:solidFill>
                  <a:schemeClr val="tx2"/>
                </a:solidFill>
                <a:latin typeface="Arial" charset="0"/>
              </a:rPr>
              <a:t>Der Prunksaal wurde 1721 von Johann Bernhard Fischer von Erlach erbaut </a:t>
            </a:r>
            <a:r>
              <a:rPr lang="de-DE" sz="2400" smtClean="0">
                <a:solidFill>
                  <a:schemeClr val="tx2"/>
                </a:solidFill>
                <a:latin typeface="Arial" charset="0"/>
                <a:sym typeface="Wingdings" pitchFamily="2" charset="2"/>
              </a:rPr>
              <a:t></a:t>
            </a:r>
            <a:r>
              <a:rPr lang="de-DE" sz="2400" smtClean="0">
                <a:solidFill>
                  <a:schemeClr val="tx2"/>
                </a:solidFill>
                <a:latin typeface="Arial" charset="0"/>
              </a:rPr>
              <a:t> nach seinem Tod von seinem Sohn fertig gestellt </a:t>
            </a:r>
          </a:p>
          <a:p>
            <a:pPr>
              <a:buClr>
                <a:srgbClr val="310000"/>
              </a:buClr>
              <a:buFont typeface="Wingdings" pitchFamily="2" charset="2"/>
              <a:buChar char="&amp;"/>
            </a:pPr>
            <a:r>
              <a:rPr lang="de-DE" sz="2400" smtClean="0">
                <a:solidFill>
                  <a:schemeClr val="tx2"/>
                </a:solidFill>
                <a:latin typeface="Arial" charset="0"/>
              </a:rPr>
              <a:t>Private Sammlung von Erzherzog Rainer </a:t>
            </a:r>
            <a:r>
              <a:rPr lang="de-DE" sz="2400" smtClean="0">
                <a:solidFill>
                  <a:schemeClr val="tx2"/>
                </a:solidFill>
                <a:latin typeface="Arial" charset="0"/>
                <a:sym typeface="Wingdings" pitchFamily="2" charset="2"/>
              </a:rPr>
              <a:t></a:t>
            </a:r>
            <a:r>
              <a:rPr lang="de-DE" sz="2400" smtClean="0">
                <a:solidFill>
                  <a:schemeClr val="tx2"/>
                </a:solidFill>
                <a:latin typeface="Arial" charset="0"/>
              </a:rPr>
              <a:t>schenkte die Papyrussammlung Kaiser Franz Joseph I. </a:t>
            </a:r>
            <a:r>
              <a:rPr lang="de-DE" sz="2400" smtClean="0">
                <a:solidFill>
                  <a:schemeClr val="tx2"/>
                </a:solidFill>
                <a:latin typeface="Tahoma" pitchFamily="34" charset="0"/>
              </a:rPr>
              <a:t>-&gt; </a:t>
            </a:r>
            <a:r>
              <a:rPr lang="de-DE" sz="2400" smtClean="0">
                <a:solidFill>
                  <a:schemeClr val="tx2"/>
                </a:solidFill>
                <a:latin typeface="Arial" charset="0"/>
              </a:rPr>
              <a:t>Hofbibliothek</a:t>
            </a:r>
          </a:p>
          <a:p>
            <a:pPr>
              <a:buClr>
                <a:srgbClr val="310000"/>
              </a:buClr>
              <a:buFont typeface="Wingdings" pitchFamily="2" charset="2"/>
              <a:buChar char="&amp;"/>
            </a:pPr>
            <a:r>
              <a:rPr lang="de-DE" sz="2400" smtClean="0">
                <a:solidFill>
                  <a:schemeClr val="tx2"/>
                </a:solidFill>
                <a:latin typeface="Arial" charset="0"/>
              </a:rPr>
              <a:t>Vier Ausstellungen: Prunksaal, Globenmuseum, Papyrusmuseum, Esperantomuseum.</a:t>
            </a:r>
            <a:endParaRPr lang="de-AT" sz="2400" smtClean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AT" sz="3600" dirty="0" err="1" smtClean="0">
                <a:solidFill>
                  <a:schemeClr val="tx2">
                    <a:lumMod val="75000"/>
                  </a:schemeClr>
                </a:solidFill>
              </a:rPr>
              <a:t>Biblioteca</a:t>
            </a:r>
            <a:r>
              <a:rPr lang="de-AT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de-AT" sz="3600" dirty="0" err="1" smtClean="0">
                <a:solidFill>
                  <a:schemeClr val="tx2">
                    <a:lumMod val="75000"/>
                  </a:schemeClr>
                </a:solidFill>
              </a:rPr>
              <a:t>Nacional</a:t>
            </a:r>
            <a:r>
              <a:rPr lang="de-AT" sz="3600" dirty="0" smtClean="0">
                <a:solidFill>
                  <a:schemeClr val="tx2">
                    <a:lumMod val="75000"/>
                  </a:schemeClr>
                </a:solidFill>
              </a:rPr>
              <a:t> de </a:t>
            </a:r>
            <a:r>
              <a:rPr lang="de-AT" sz="3600" dirty="0" err="1" smtClean="0">
                <a:solidFill>
                  <a:schemeClr val="tx2">
                    <a:lumMod val="75000"/>
                  </a:schemeClr>
                </a:solidFill>
              </a:rPr>
              <a:t>Espa</a:t>
            </a:r>
            <a:r>
              <a:rPr lang="de-AT" sz="3600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ña</a:t>
            </a:r>
            <a:endParaRPr lang="de-AT" sz="36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1506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963"/>
            <a:r>
              <a:rPr lang="de-AT" sz="3400" smtClean="0"/>
              <a:t>Wichtigste Bibliothek Spaniens liegt in Madrid</a:t>
            </a:r>
          </a:p>
          <a:p>
            <a:pPr marL="80963"/>
            <a:r>
              <a:rPr lang="de-AT" sz="3400" smtClean="0"/>
              <a:t>1712 gegründet von Philipp V. </a:t>
            </a:r>
          </a:p>
          <a:p>
            <a:pPr marL="80963"/>
            <a:r>
              <a:rPr lang="de-AT" sz="3400" smtClean="0"/>
              <a:t>Seit Gründung müssen Drucker Pflichtexemplare abgeben </a:t>
            </a:r>
          </a:p>
        </p:txBody>
      </p:sp>
      <p:pic>
        <p:nvPicPr>
          <p:cNvPr id="21507" name="Picture 2" descr="H:\nb_wikipedia_luis_garcia_cc_by_s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19700" y="5013325"/>
            <a:ext cx="3646488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Bibliotheca Laurenziana</a:t>
            </a:r>
          </a:p>
        </p:txBody>
      </p:sp>
      <p:sp>
        <p:nvSpPr>
          <p:cNvPr id="22530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mtClean="0"/>
              <a:t>Papst Clemens VII -&gt; 1523 </a:t>
            </a:r>
          </a:p>
          <a:p>
            <a:r>
              <a:rPr lang="de-AT" smtClean="0"/>
              <a:t>Hausbibliothek der Medici </a:t>
            </a:r>
          </a:p>
          <a:p>
            <a:r>
              <a:rPr lang="de-AT" smtClean="0"/>
              <a:t>Klosterbibliothek</a:t>
            </a:r>
          </a:p>
          <a:p>
            <a:r>
              <a:rPr lang="de-AT" smtClean="0"/>
              <a:t>Name -&gt; Lorenzo de Medici</a:t>
            </a:r>
          </a:p>
          <a:p>
            <a:r>
              <a:rPr lang="de-AT" smtClean="0"/>
              <a:t>Staatliche Bibliothek-&gt; 1560</a:t>
            </a:r>
          </a:p>
          <a:p>
            <a:r>
              <a:rPr lang="de-AT" smtClean="0"/>
              <a:t>Erbaut in italienischer Hochrenaissance</a:t>
            </a:r>
          </a:p>
          <a:p>
            <a:pPr>
              <a:buFont typeface="Arial" charset="0"/>
              <a:buNone/>
            </a:pPr>
            <a:endParaRPr lang="de-AT" smtClean="0"/>
          </a:p>
          <a:p>
            <a:endParaRPr lang="de-AT" smtClean="0"/>
          </a:p>
        </p:txBody>
      </p:sp>
      <p:pic>
        <p:nvPicPr>
          <p:cNvPr id="22531" name="Grafik 3" descr="BibliothecaLaurenziana_flickr_laura.padgett_cc_by_nd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80063" y="1268413"/>
            <a:ext cx="320357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475</Words>
  <Application>Microsoft Office PowerPoint</Application>
  <PresentationFormat>Bildschirmpräsentation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Larissa-Design</vt:lpstr>
      <vt:lpstr>Bibliotheken aus aller Welt</vt:lpstr>
      <vt:lpstr>Bibliothek von Alexandria</vt:lpstr>
      <vt:lpstr>Celsus Bibliothek in Ephesus</vt:lpstr>
      <vt:lpstr>Bibliotheken im Mittelalter</vt:lpstr>
      <vt:lpstr>Klosterbibliohteken</vt:lpstr>
      <vt:lpstr>Die Vatikanische Apostolische Bibliothek </vt:lpstr>
      <vt:lpstr>Österreichische Nationalbibliothek</vt:lpstr>
      <vt:lpstr>Biblioteca Nacional de España</vt:lpstr>
      <vt:lpstr>Bibliotheca Laurenziana</vt:lpstr>
      <vt:lpstr>Bibliothéque nationale de France</vt:lpstr>
      <vt:lpstr>British Library</vt:lpstr>
      <vt:lpstr>Osmanische Bibliotheksgeschichte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Comenius Abendveranstaltung</dc:title>
  <dc:creator>Admin</dc:creator>
  <cp:lastModifiedBy>Martin1</cp:lastModifiedBy>
  <cp:revision>9</cp:revision>
  <dcterms:created xsi:type="dcterms:W3CDTF">2011-10-19T07:39:08Z</dcterms:created>
  <dcterms:modified xsi:type="dcterms:W3CDTF">2012-06-12T10:17:45Z</dcterms:modified>
</cp:coreProperties>
</file>